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34" r:id="rId3"/>
    <p:sldId id="335" r:id="rId4"/>
    <p:sldId id="357" r:id="rId5"/>
    <p:sldId id="358" r:id="rId6"/>
    <p:sldId id="338" r:id="rId7"/>
    <p:sldId id="359" r:id="rId8"/>
    <p:sldId id="340" r:id="rId9"/>
    <p:sldId id="360" r:id="rId10"/>
    <p:sldId id="361" r:id="rId11"/>
    <p:sldId id="341" r:id="rId12"/>
    <p:sldId id="342" r:id="rId13"/>
    <p:sldId id="350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47" r:id="rId24"/>
    <p:sldId id="348" r:id="rId25"/>
    <p:sldId id="349" r:id="rId26"/>
    <p:sldId id="345" r:id="rId27"/>
    <p:sldId id="372" r:id="rId28"/>
    <p:sldId id="355" r:id="rId29"/>
    <p:sldId id="319" r:id="rId30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02" userDrawn="1">
          <p15:clr>
            <a:srgbClr val="A4A3A4"/>
          </p15:clr>
        </p15:guide>
        <p15:guide id="2" pos="544" userDrawn="1">
          <p15:clr>
            <a:srgbClr val="A4A3A4"/>
          </p15:clr>
        </p15:guide>
        <p15:guide id="3" pos="5488" userDrawn="1">
          <p15:clr>
            <a:srgbClr val="A4A3A4"/>
          </p15:clr>
        </p15:guide>
        <p15:guide id="4" pos="5307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pos="1837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pos="295" userDrawn="1">
          <p15:clr>
            <a:srgbClr val="A4A3A4"/>
          </p15:clr>
        </p15:guide>
        <p15:guide id="9" pos="2585" userDrawn="1">
          <p15:clr>
            <a:srgbClr val="A4A3A4"/>
          </p15:clr>
        </p15:guide>
        <p15:guide id="10" pos="3674" userDrawn="1">
          <p15:clr>
            <a:srgbClr val="A4A3A4"/>
          </p15:clr>
        </p15:guide>
        <p15:guide id="11" orient="horz" pos="2591" userDrawn="1">
          <p15:clr>
            <a:srgbClr val="A4A3A4"/>
          </p15:clr>
        </p15:guide>
        <p15:guide id="12" orient="horz" pos="14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итова Инесса Витальевна" initials="ТИВ" lastIdx="19" clrIdx="0">
    <p:extLst>
      <p:ext uri="{19B8F6BF-5375-455C-9EA6-DF929625EA0E}">
        <p15:presenceInfo xmlns:p15="http://schemas.microsoft.com/office/powerpoint/2012/main" userId="S-1-5-21-417890761-388646037-2193545323-15164" providerId="AD"/>
      </p:ext>
    </p:extLst>
  </p:cmAuthor>
  <p:cmAuthor id="2" name="Янсон Юлия Эрнстовна" initials="ЯЮЭ" lastIdx="2" clrIdx="1">
    <p:extLst>
      <p:ext uri="{19B8F6BF-5375-455C-9EA6-DF929625EA0E}">
        <p15:presenceInfo xmlns:p15="http://schemas.microsoft.com/office/powerpoint/2012/main" userId="Янсон Юлия Эрнст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6AE"/>
    <a:srgbClr val="CD3833"/>
    <a:srgbClr val="2C4190"/>
    <a:srgbClr val="F8CF01"/>
    <a:srgbClr val="70AC32"/>
    <a:srgbClr val="3D4D4D"/>
    <a:srgbClr val="4D7723"/>
    <a:srgbClr val="8CA771"/>
    <a:srgbClr val="F7D015"/>
    <a:srgbClr val="FEC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3971" autoAdjust="0"/>
  </p:normalViewPr>
  <p:slideViewPr>
    <p:cSldViewPr snapToGrid="0" showGuides="1">
      <p:cViewPr varScale="1">
        <p:scale>
          <a:sx n="85" d="100"/>
          <a:sy n="85" d="100"/>
        </p:scale>
        <p:origin x="1440" y="96"/>
      </p:cViewPr>
      <p:guideLst>
        <p:guide orient="horz" pos="3702"/>
        <p:guide pos="544"/>
        <p:guide pos="5488"/>
        <p:guide pos="5307"/>
        <p:guide orient="horz" pos="346"/>
        <p:guide pos="1837"/>
        <p:guide orient="horz" pos="799"/>
        <p:guide pos="295"/>
        <p:guide pos="2585"/>
        <p:guide pos="3674"/>
        <p:guide orient="horz" pos="2591"/>
        <p:guide orient="horz" pos="14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2088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341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744" y="0"/>
            <a:ext cx="2945341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16095BC-E593-4154-BC39-607CE73E8AC6}" type="datetimeFigureOut">
              <a:rPr lang="ru-RU"/>
              <a:pPr>
                <a:defRPr/>
              </a:pPr>
              <a:t>03.09.2021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164"/>
            <a:ext cx="2945341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744" y="9428164"/>
            <a:ext cx="2945341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6AA006-DBB0-4D8F-A450-B1B7FB145E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745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93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algn="l" defTabSz="913372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152" y="0"/>
            <a:ext cx="294693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algn="r" defTabSz="913372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2950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4876"/>
            <a:ext cx="5438776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4"/>
            <a:ext cx="294693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algn="l" defTabSz="913372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152" y="9428164"/>
            <a:ext cx="294693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/>
            </a:lvl1pPr>
          </a:lstStyle>
          <a:p>
            <a:pPr>
              <a:defRPr/>
            </a:pPr>
            <a:fld id="{2ADE34E4-0DA4-457B-836A-FD2D615C3A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3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0659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dirty="0"/>
              <a:t>Кабель для систем противопожарной защиты</a:t>
            </a:r>
          </a:p>
          <a:p>
            <a:pPr marL="171450" lvl="0" indent="-171450"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Огнестойкость – 180 мин.</a:t>
            </a:r>
          </a:p>
          <a:p>
            <a:pPr marL="171450" lvl="0" indent="-171450"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spc="-40" dirty="0"/>
              <a:t>Сертификация ОКЛ в составе кабельной линии.</a:t>
            </a:r>
          </a:p>
          <a:p>
            <a:pPr marL="171450" lvl="0" indent="-171450"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Пожаробезопасные исполнения - </a:t>
            </a:r>
            <a:r>
              <a:rPr lang="ru-RU" sz="1200" spc="-30" dirty="0" err="1"/>
              <a:t>безгалогенные</a:t>
            </a:r>
            <a:r>
              <a:rPr lang="ru-RU" sz="1200" spc="-30" dirty="0"/>
              <a:t>, с </a:t>
            </a:r>
            <a:r>
              <a:rPr lang="ru-RU" sz="1200" dirty="0"/>
              <a:t>низким </a:t>
            </a:r>
            <a:r>
              <a:rPr lang="ru-RU" sz="1200" dirty="0" err="1"/>
              <a:t>дымо</a:t>
            </a:r>
            <a:r>
              <a:rPr lang="ru-RU" sz="1200" dirty="0"/>
              <a:t>- и </a:t>
            </a:r>
            <a:r>
              <a:rPr lang="ru-RU" sz="1200" dirty="0" err="1"/>
              <a:t>газовыделением</a:t>
            </a:r>
            <a:r>
              <a:rPr lang="ru-RU" sz="1200" dirty="0"/>
              <a:t>.</a:t>
            </a:r>
          </a:p>
          <a:p>
            <a:pPr marL="171450" lvl="0" indent="-171450"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Срок службы – 30 лет.</a:t>
            </a:r>
          </a:p>
          <a:p>
            <a:pPr lvl="0"/>
            <a:endParaRPr lang="ru-RU" sz="1200" dirty="0"/>
          </a:p>
          <a:p>
            <a:pPr lvl="0"/>
            <a:r>
              <a:rPr lang="ru-RU" sz="1200" b="1" dirty="0"/>
              <a:t>Кабель для промышленного интерфейса  RS-485 для АСКУЭ</a:t>
            </a:r>
          </a:p>
          <a:p>
            <a:pPr marL="171450" lvl="0" indent="-171450"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Стабильные электрические параметры на всей длине линии.</a:t>
            </a:r>
          </a:p>
          <a:p>
            <a:pPr marL="171450" lvl="0" indent="-171450"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Пожаробезопасные исполнения – </a:t>
            </a:r>
            <a:r>
              <a:rPr lang="ru-RU" sz="1200" spc="-20" dirty="0" err="1"/>
              <a:t>безгалогенные</a:t>
            </a:r>
            <a:r>
              <a:rPr lang="ru-RU" sz="1200" spc="-20" dirty="0"/>
              <a:t>, с низким </a:t>
            </a:r>
            <a:r>
              <a:rPr lang="ru-RU" sz="1200" spc="-20" dirty="0" err="1"/>
              <a:t>дымо</a:t>
            </a:r>
            <a:r>
              <a:rPr lang="ru-RU" sz="1200" spc="-20" dirty="0"/>
              <a:t>- и </a:t>
            </a:r>
            <a:r>
              <a:rPr lang="ru-RU" sz="1200" spc="-20" dirty="0" err="1"/>
              <a:t>газовыделением</a:t>
            </a:r>
            <a:r>
              <a:rPr lang="ru-RU" sz="1200" spc="-20" dirty="0"/>
              <a:t>.</a:t>
            </a:r>
          </a:p>
          <a:p>
            <a:pPr lvl="0"/>
            <a:endParaRPr lang="ru-RU" sz="1200" dirty="0"/>
          </a:p>
          <a:p>
            <a:pPr lvl="0"/>
            <a:r>
              <a:rPr lang="ru-RU" sz="1200" b="1" dirty="0"/>
              <a:t>Кабель огнестойкий, безгалогенный для промышленных предприятий</a:t>
            </a:r>
          </a:p>
          <a:p>
            <a:pPr marL="171450" lvl="0" indent="-171450"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Броня голая и в защитном шланге.</a:t>
            </a:r>
          </a:p>
          <a:p>
            <a:pPr marL="171450" lvl="0" indent="-171450"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Поддержка интерфейса </a:t>
            </a:r>
            <a:r>
              <a:rPr lang="en-US" sz="1200" dirty="0"/>
              <a:t>RS-485</a:t>
            </a:r>
            <a:r>
              <a:rPr lang="ru-RU" sz="1200" dirty="0"/>
              <a:t>.</a:t>
            </a:r>
          </a:p>
          <a:p>
            <a:pPr marL="171450" lvl="0" indent="-171450"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Монтаж без использования </a:t>
            </a:r>
            <a:r>
              <a:rPr lang="ru-RU" sz="1200" dirty="0" err="1"/>
              <a:t>металлорукава</a:t>
            </a:r>
            <a:r>
              <a:rPr lang="ru-RU" sz="1200" dirty="0"/>
              <a:t> или трубы.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9930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6436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44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MasterSCADA</a:t>
            </a:r>
            <a:r>
              <a:rPr lang="ru-RU" b="1" dirty="0">
                <a:solidFill>
                  <a:srgbClr val="44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4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Российский разработчик.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4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тиражируемых решений.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4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Кросс-</a:t>
            </a:r>
            <a:r>
              <a:rPr lang="ru-RU" dirty="0" err="1">
                <a:solidFill>
                  <a:srgbClr val="44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платформенность</a:t>
            </a:r>
            <a:r>
              <a:rPr lang="ru-RU" dirty="0">
                <a:solidFill>
                  <a:srgbClr val="44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4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Драйверный интерфейс коммуникационных протоколов.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4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Резервирование каналов связи, серверов</a:t>
            </a:r>
            <a:r>
              <a:rPr lang="en-US" dirty="0">
                <a:solidFill>
                  <a:srgbClr val="44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4446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клиентских рабочих мест.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059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0749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6929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3550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Широкий ассортимент, в т. ч. дополнительных устройств.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Устройства на постоянный ток.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ПКС до 10 кА в т. ч. на промышленный стандарт.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Увеличенная прочность и износостойкость.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сегменты для линейки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ARMAT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 (защита ответственных производственных линий).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Жилищное строительство комфорт- и бизнес-класса.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Коммерческое строительство (защита и распределение на уровне ГРЩ и систем автоматизации).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2544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44642"/>
                </a:solidFill>
                <a:cs typeface="Arial" panose="020B0604020202020204" pitchFamily="34" charset="0"/>
              </a:rPr>
              <a:t>Симметричность конструкции.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44642"/>
                </a:solidFill>
                <a:cs typeface="Arial" panose="020B0604020202020204" pitchFamily="34" charset="0"/>
              </a:rPr>
              <a:t>Максимальное использование пространства корпуса.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44642"/>
                </a:solidFill>
                <a:cs typeface="Arial" panose="020B0604020202020204" pitchFamily="34" charset="0"/>
              </a:rPr>
              <a:t>Удобство монтажа.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44642"/>
                </a:solidFill>
                <a:cs typeface="Arial" panose="020B0604020202020204" pitchFamily="34" charset="0"/>
              </a:rPr>
              <a:t>Жесткость конструкции – несущая способность 1,6 тонны.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44642"/>
                </a:solidFill>
                <a:cs typeface="Arial" panose="020B0604020202020204" pitchFamily="34" charset="0"/>
              </a:rPr>
              <a:t>Долговечность - применим в тяжелых условиях эксплуатации.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44642"/>
                </a:solidFill>
                <a:cs typeface="Arial" panose="020B0604020202020204" pitchFamily="34" charset="0"/>
              </a:rPr>
              <a:t>Безопасность - отсутствие вихревых токов в корпусе шкафа.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5240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Высокие показатели БРН.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Запатентованное техническое решение.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Лотки длиной 6 метров.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Расположение перекладин в шахматном порядке для удобства крепления кабеля и аксессуаров.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Сложный профиль лонжерона для обеспечения прочности лотка за счет увеличенного количества ребер жесткости.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7039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Широкий ассортиментный ряд - 110 SKU. Габариты от 250 до 1400 мм с шагом в 50 мм.</a:t>
            </a:r>
            <a:endParaRPr lang="en-US" sz="12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ценовой сегмент (</a:t>
            </a:r>
            <a:r>
              <a:rPr lang="ru-RU" sz="12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 5</a:t>
            </a:r>
            <a:r>
              <a:rPr lang="en-US" sz="12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IP55</a:t>
            </a:r>
            <a:r>
              <a:rPr lang="ru-RU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Широкий выбор аксессуаров.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Улучшенная упаковка всех корпусов.</a:t>
            </a:r>
            <a:r>
              <a:rPr lang="en-US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Пятислойный картон.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Перенавешиваемая</a:t>
            </a:r>
            <a:r>
              <a:rPr lang="ru-RU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дверь на всех габаритах и сериях.</a:t>
            </a:r>
            <a:endParaRPr lang="en-US" sz="12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Стабильно высокое качество изготовления. Полностью автоматизированная линия: от рулона стали до готового изделия.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Высочайшее качество покраски и стойкости к внешним агрессивным воздействиям. Подтверждено испытаниями в камере соляного тумана.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Уличное исполнение УХЛ1 (от -50 до +50 °С 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5508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600"/>
              </a:lnSpc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None/>
            </a:pPr>
            <a:r>
              <a:rPr lang="ru-RU" sz="1200" b="1" dirty="0"/>
              <a:t>Серверные шкафы ITK</a:t>
            </a:r>
            <a:r>
              <a:rPr lang="ru-RU" sz="1200" b="1" baseline="30000" dirty="0"/>
              <a:t>®</a:t>
            </a:r>
            <a:r>
              <a:rPr lang="ru-RU" sz="1200" b="1" dirty="0"/>
              <a:t> </a:t>
            </a:r>
            <a:r>
              <a:rPr lang="ru-RU" sz="1200" b="1" dirty="0" err="1"/>
              <a:t>by</a:t>
            </a:r>
            <a:r>
              <a:rPr lang="ru-RU" sz="1200" b="1" dirty="0"/>
              <a:t> ZPAS</a:t>
            </a:r>
          </a:p>
          <a:p>
            <a:pPr marL="0" indent="0">
              <a:lnSpc>
                <a:spcPts val="1600"/>
              </a:lnSpc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None/>
            </a:pPr>
            <a:endParaRPr lang="ru-RU" sz="1200" dirty="0"/>
          </a:p>
          <a:p>
            <a:pPr marL="171450" indent="-171450">
              <a:lnSpc>
                <a:spcPts val="1600"/>
              </a:lnSpc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Европейская разработка.</a:t>
            </a:r>
          </a:p>
          <a:p>
            <a:pPr marL="171450" indent="-171450">
              <a:lnSpc>
                <a:spcPts val="1600"/>
              </a:lnSpc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Статическая нагрузка 1500 кг.</a:t>
            </a:r>
          </a:p>
          <a:p>
            <a:pPr marL="171450" indent="-171450">
              <a:lnSpc>
                <a:spcPts val="1600"/>
              </a:lnSpc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Широкий ассортимент исполнений и габаритов.</a:t>
            </a:r>
          </a:p>
          <a:p>
            <a:pPr marL="171450" indent="-171450">
              <a:lnSpc>
                <a:spcPts val="1600"/>
              </a:lnSpc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Быстрая сборка.</a:t>
            </a:r>
          </a:p>
          <a:p>
            <a:pPr marL="171450" indent="-171450">
              <a:lnSpc>
                <a:spcPts val="1600"/>
              </a:lnSpc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Уникальный высокопрочный профиль.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8780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00"/>
            <a:ext cx="9178205" cy="6876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059832" y="489446"/>
            <a:ext cx="5672462" cy="923330"/>
          </a:xfrm>
        </p:spPr>
        <p:txBody>
          <a:bodyPr wrap="square" lIns="0" tIns="0" rIns="0" bIns="0" anchor="t">
            <a:spAutoFit/>
          </a:bodyPr>
          <a:lstStyle>
            <a:lvl1pPr algn="r">
              <a:defRPr sz="3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</a:t>
            </a:r>
            <a:r>
              <a:rPr lang="en-US" dirty="0"/>
              <a:t>Arial 30 </a:t>
            </a:r>
            <a:r>
              <a:rPr lang="ru-RU" dirty="0"/>
              <a:t>жирный выравнивание слева</a:t>
            </a:r>
          </a:p>
        </p:txBody>
      </p:sp>
    </p:spTree>
    <p:extLst>
      <p:ext uri="{BB962C8B-B14F-4D97-AF65-F5344CB8AC3E}">
        <p14:creationId xmlns:p14="http://schemas.microsoft.com/office/powerpoint/2010/main" val="117964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00"/>
            <a:ext cx="9178205" cy="6876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99592" y="2924944"/>
            <a:ext cx="4499992" cy="615553"/>
          </a:xfrm>
        </p:spPr>
        <p:txBody>
          <a:bodyPr lIns="0" tIns="0" rIns="0" bIns="0" anchor="t" anchorCtr="0">
            <a:spAutoFit/>
          </a:bodyPr>
          <a:lstStyle>
            <a:lvl1pPr algn="l">
              <a:lnSpc>
                <a:spcPts val="2400"/>
              </a:lnSpc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24, </a:t>
            </a:r>
            <a:r>
              <a:rPr lang="ru-RU" dirty="0" err="1"/>
              <a:t>межстроч</a:t>
            </a:r>
            <a:r>
              <a:rPr lang="ru-RU" dirty="0"/>
              <a:t>. интервал точно 2</a:t>
            </a:r>
            <a:r>
              <a:rPr lang="en-US" dirty="0"/>
              <a:t>6</a:t>
            </a:r>
            <a:r>
              <a:rPr lang="ru-RU" dirty="0" err="1"/>
              <a:t>пт</a:t>
            </a:r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" hasCustomPrompt="1"/>
          </p:nvPr>
        </p:nvSpPr>
        <p:spPr>
          <a:xfrm>
            <a:off x="899591" y="3836333"/>
            <a:ext cx="4498913" cy="246221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Подзаголовок слайда </a:t>
            </a:r>
            <a:r>
              <a:rPr lang="en-US" dirty="0"/>
              <a:t>Arial 18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21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99592" y="2924944"/>
            <a:ext cx="4499992" cy="615553"/>
          </a:xfrm>
        </p:spPr>
        <p:txBody>
          <a:bodyPr lIns="0" tIns="0" rIns="0" bIns="0" anchor="t" anchorCtr="0">
            <a:spAutoFit/>
          </a:bodyPr>
          <a:lstStyle>
            <a:lvl1pPr algn="l">
              <a:lnSpc>
                <a:spcPts val="2400"/>
              </a:lnSpc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24, </a:t>
            </a:r>
            <a:r>
              <a:rPr lang="ru-RU" dirty="0" err="1"/>
              <a:t>межстроч</a:t>
            </a:r>
            <a:r>
              <a:rPr lang="ru-RU" dirty="0"/>
              <a:t>. интервал точно 2</a:t>
            </a:r>
            <a:r>
              <a:rPr lang="en-US" dirty="0"/>
              <a:t>6</a:t>
            </a:r>
            <a:r>
              <a:rPr lang="ru-RU" dirty="0" err="1"/>
              <a:t>пт</a:t>
            </a:r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" hasCustomPrompt="1"/>
          </p:nvPr>
        </p:nvSpPr>
        <p:spPr>
          <a:xfrm>
            <a:off x="899591" y="3836333"/>
            <a:ext cx="4498913" cy="246221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Подзаголовок слайда </a:t>
            </a:r>
            <a:r>
              <a:rPr lang="en-US" dirty="0"/>
              <a:t>Arial 18</a:t>
            </a:r>
            <a:r>
              <a:rPr lang="ru-RU" dirty="0" err="1"/>
              <a:t>пт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00"/>
            <a:ext cx="9178205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2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00"/>
            <a:ext cx="9178205" cy="6876000"/>
          </a:xfrm>
          <a:prstGeom prst="rect">
            <a:avLst/>
          </a:prstGeom>
        </p:spPr>
      </p:pic>
      <p:sp>
        <p:nvSpPr>
          <p:cNvPr id="7" name="Объект 2"/>
          <p:cNvSpPr>
            <a:spLocks noGrp="1"/>
          </p:cNvSpPr>
          <p:nvPr>
            <p:ph idx="1" hasCustomPrompt="1"/>
          </p:nvPr>
        </p:nvSpPr>
        <p:spPr>
          <a:xfrm>
            <a:off x="899591" y="3836333"/>
            <a:ext cx="4498913" cy="246221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Подзаголовок слайда </a:t>
            </a:r>
            <a:r>
              <a:rPr lang="en-US" dirty="0"/>
              <a:t>Arial 18</a:t>
            </a:r>
            <a:r>
              <a:rPr lang="ru-RU" dirty="0" err="1"/>
              <a:t>пт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99592" y="2924944"/>
            <a:ext cx="4499992" cy="615553"/>
          </a:xfrm>
        </p:spPr>
        <p:txBody>
          <a:bodyPr lIns="0" tIns="0" rIns="0" bIns="0" anchor="t" anchorCtr="0">
            <a:spAutoFit/>
          </a:bodyPr>
          <a:lstStyle>
            <a:lvl1pPr algn="l">
              <a:lnSpc>
                <a:spcPts val="2400"/>
              </a:lnSpc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24, </a:t>
            </a:r>
            <a:r>
              <a:rPr lang="ru-RU" dirty="0" err="1"/>
              <a:t>межстроч</a:t>
            </a:r>
            <a:r>
              <a:rPr lang="ru-RU" dirty="0"/>
              <a:t>. интервал точно 2</a:t>
            </a:r>
            <a:r>
              <a:rPr lang="en-US" dirty="0"/>
              <a:t>6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46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 hasCustomPrompt="1"/>
          </p:nvPr>
        </p:nvSpPr>
        <p:spPr>
          <a:xfrm>
            <a:off x="899591" y="3836333"/>
            <a:ext cx="4498913" cy="246221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Подзаголовок слайда </a:t>
            </a:r>
            <a:r>
              <a:rPr lang="en-US" dirty="0"/>
              <a:t>Arial 18</a:t>
            </a:r>
            <a:r>
              <a:rPr lang="ru-RU" dirty="0" err="1"/>
              <a:t>пт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99592" y="2924944"/>
            <a:ext cx="4499992" cy="615553"/>
          </a:xfrm>
        </p:spPr>
        <p:txBody>
          <a:bodyPr lIns="0" tIns="0" rIns="0" bIns="0" anchor="t" anchorCtr="0">
            <a:spAutoFit/>
          </a:bodyPr>
          <a:lstStyle>
            <a:lvl1pPr algn="l">
              <a:lnSpc>
                <a:spcPts val="2400"/>
              </a:lnSpc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24, </a:t>
            </a:r>
            <a:r>
              <a:rPr lang="ru-RU" dirty="0" err="1"/>
              <a:t>межстроч</a:t>
            </a:r>
            <a:r>
              <a:rPr lang="ru-RU" dirty="0"/>
              <a:t>. интервал точно 2</a:t>
            </a:r>
            <a:r>
              <a:rPr lang="en-US" dirty="0"/>
              <a:t>6</a:t>
            </a:r>
            <a:r>
              <a:rPr lang="ru-RU" dirty="0" err="1"/>
              <a:t>пт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00"/>
            <a:ext cx="9178205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5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295"/>
            <a:ext cx="9178205" cy="6876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99592" y="543198"/>
            <a:ext cx="7416824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2400"/>
              </a:lnSpc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24, </a:t>
            </a:r>
            <a:br>
              <a:rPr lang="en-US" dirty="0"/>
            </a:br>
            <a:r>
              <a:rPr lang="ru-RU" dirty="0" err="1"/>
              <a:t>межстроч</a:t>
            </a:r>
            <a:r>
              <a:rPr lang="ru-RU" dirty="0"/>
              <a:t>. интервал точно 2</a:t>
            </a:r>
            <a:r>
              <a:rPr lang="en-US" dirty="0"/>
              <a:t>6</a:t>
            </a:r>
            <a:r>
              <a:rPr lang="ru-RU" dirty="0" err="1"/>
              <a:t>пт</a:t>
            </a:r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" hasCustomPrompt="1"/>
          </p:nvPr>
        </p:nvSpPr>
        <p:spPr>
          <a:xfrm>
            <a:off x="899591" y="1454587"/>
            <a:ext cx="7415046" cy="24622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Подзаголовок слайда </a:t>
            </a:r>
            <a:r>
              <a:rPr lang="en-US" dirty="0"/>
              <a:t>Arial 18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574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432000"/>
            <a:ext cx="8662416" cy="3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7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" y="432000"/>
            <a:ext cx="8662416" cy="3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00"/>
            <a:ext cx="9144000" cy="685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80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3438" y="836613"/>
            <a:ext cx="40433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Содержание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4C18C3E3-35B2-4826-9D3E-C5890822FBB4}" type="datetime1">
              <a:rPr lang="ru-RU"/>
              <a:pPr>
                <a:defRPr/>
              </a:pPr>
              <a:t>03.09.2021</a:t>
            </a:fld>
            <a:endParaRPr lang="ru-RU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A78A704-79C5-4407-B9CA-A146B0D1DB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89" r:id="rId3"/>
    <p:sldLayoutId id="2147483692" r:id="rId4"/>
    <p:sldLayoutId id="2147483694" r:id="rId5"/>
    <p:sldLayoutId id="2147483693" r:id="rId6"/>
    <p:sldLayoutId id="2147483695" r:id="rId7"/>
    <p:sldLayoutId id="2147483696" r:id="rId8"/>
    <p:sldLayoutId id="2147483697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75A5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75A5A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75A5A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75A5A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75A5A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575A5A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575A5A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575A5A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575A5A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tiff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jpeg"/><Relationship Id="rId21" Type="http://schemas.openxmlformats.org/officeDocument/2006/relationships/image" Target="../media/image101.pn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17" Type="http://schemas.openxmlformats.org/officeDocument/2006/relationships/image" Target="../media/image97.png"/><Relationship Id="rId2" Type="http://schemas.openxmlformats.org/officeDocument/2006/relationships/image" Target="../media/image82.jpe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11" Type="http://schemas.openxmlformats.org/officeDocument/2006/relationships/image" Target="../media/image91.jpe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Relationship Id="rId14" Type="http://schemas.openxmlformats.org/officeDocument/2006/relationships/image" Target="../media/image9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mailto:infomd@md.iek.ru" TargetMode="External"/><Relationship Id="rId13" Type="http://schemas.openxmlformats.org/officeDocument/2006/relationships/hyperlink" Target="mailto:info@iek.mn" TargetMode="External"/><Relationship Id="rId3" Type="http://schemas.openxmlformats.org/officeDocument/2006/relationships/hyperlink" Target="mailto:sales@iekgroup.com" TargetMode="External"/><Relationship Id="rId7" Type="http://schemas.openxmlformats.org/officeDocument/2006/relationships/hyperlink" Target="mailto:info@iek.md" TargetMode="External"/><Relationship Id="rId12" Type="http://schemas.openxmlformats.org/officeDocument/2006/relationships/hyperlink" Target="http://www.iek.kz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iek.by@iek.ru" TargetMode="External"/><Relationship Id="rId11" Type="http://schemas.openxmlformats.org/officeDocument/2006/relationships/hyperlink" Target="mailto:infokz@iek.ru" TargetMode="External"/><Relationship Id="rId5" Type="http://schemas.openxmlformats.org/officeDocument/2006/relationships/hyperlink" Target="http://www.iek.ua/" TargetMode="External"/><Relationship Id="rId10" Type="http://schemas.openxmlformats.org/officeDocument/2006/relationships/hyperlink" Target="mailto:infoneu@iek.group" TargetMode="External"/><Relationship Id="rId4" Type="http://schemas.openxmlformats.org/officeDocument/2006/relationships/hyperlink" Target="mailto:info@iek.com.ua" TargetMode="External"/><Relationship Id="rId9" Type="http://schemas.openxmlformats.org/officeDocument/2006/relationships/hyperlink" Target="http://www.iek.md/" TargetMode="External"/><Relationship Id="rId14" Type="http://schemas.openxmlformats.org/officeDocument/2006/relationships/hyperlink" Target="http://www.iek.mn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mailto:iekvietnam@gmail.com" TargetMode="External"/><Relationship Id="rId3" Type="http://schemas.openxmlformats.org/officeDocument/2006/relationships/hyperlink" Target="mailto:info@hydrolectric.com.mt" TargetMode="External"/><Relationship Id="rId7" Type="http://schemas.openxmlformats.org/officeDocument/2006/relationships/hyperlink" Target="mailto:info@iek.uz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fifi.foundation@hotmail.com" TargetMode="External"/><Relationship Id="rId5" Type="http://schemas.openxmlformats.org/officeDocument/2006/relationships/hyperlink" Target="mailto:parvez.zubair@utechbd.com" TargetMode="External"/><Relationship Id="rId10" Type="http://schemas.openxmlformats.org/officeDocument/2006/relationships/hyperlink" Target="mailto:n.efimenko@edelizon.de" TargetMode="External"/><Relationship Id="rId4" Type="http://schemas.openxmlformats.org/officeDocument/2006/relationships/hyperlink" Target="mailto:info@sundexgroup.com" TargetMode="External"/><Relationship Id="rId9" Type="http://schemas.openxmlformats.org/officeDocument/2006/relationships/hyperlink" Target="mailto:info@anitech.co.i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059832" y="489446"/>
            <a:ext cx="5672462" cy="461665"/>
          </a:xfrm>
        </p:spPr>
        <p:txBody>
          <a:bodyPr wrap="square" lIns="0" tIns="0" rIns="0" bIns="0" anchor="t">
            <a:spAutoFit/>
          </a:bodyPr>
          <a:lstStyle>
            <a:lvl1pPr algn="r">
              <a:defRPr sz="3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3B4885-96A8-47F6-80DE-389704BCB64C}"/>
              </a:ext>
            </a:extLst>
          </p:cNvPr>
          <p:cNvSpPr/>
          <p:nvPr/>
        </p:nvSpPr>
        <p:spPr bwMode="auto">
          <a:xfrm>
            <a:off x="892453" y="563270"/>
            <a:ext cx="6971387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Professional technical lighting </a:t>
            </a:r>
            <a:endParaRPr lang="ru-RU" sz="2400" dirty="0">
              <a:latin typeface="Arial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95F867-E08B-4AD5-BA95-277E743DFAE4}"/>
              </a:ext>
            </a:extLst>
          </p:cNvPr>
          <p:cNvSpPr/>
          <p:nvPr/>
        </p:nvSpPr>
        <p:spPr>
          <a:xfrm>
            <a:off x="802468" y="5435811"/>
            <a:ext cx="5771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Design and production of innovative products in Russia</a:t>
            </a:r>
            <a:endParaRPr lang="ru-RU" sz="16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B77EDA-A188-46BE-81CC-61B13864F332}"/>
              </a:ext>
            </a:extLst>
          </p:cNvPr>
          <p:cNvSpPr/>
          <p:nvPr/>
        </p:nvSpPr>
        <p:spPr>
          <a:xfrm>
            <a:off x="6900073" y="5438515"/>
            <a:ext cx="1446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www.ledel.ru</a:t>
            </a:r>
            <a:endParaRPr lang="ru-RU" sz="1600" b="1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2703989-45F9-4B7E-8204-B32DCABDEB18}"/>
              </a:ext>
            </a:extLst>
          </p:cNvPr>
          <p:cNvCxnSpPr/>
          <p:nvPr/>
        </p:nvCxnSpPr>
        <p:spPr bwMode="auto">
          <a:xfrm>
            <a:off x="6756926" y="5423126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CD38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F0E6236-B527-46F3-A57D-0FAE928217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01" y="1303778"/>
            <a:ext cx="6580645" cy="390754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4C03F9D-FC5C-4322-95E2-202AA98160FD}"/>
              </a:ext>
            </a:extLst>
          </p:cNvPr>
          <p:cNvSpPr/>
          <p:nvPr/>
        </p:nvSpPr>
        <p:spPr>
          <a:xfrm>
            <a:off x="892453" y="1707926"/>
            <a:ext cx="2353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Street and outdoor lighting</a:t>
            </a:r>
            <a:endParaRPr lang="ru-RU" sz="12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C70E87-CC03-4C31-8569-4F53C4958102}"/>
              </a:ext>
            </a:extLst>
          </p:cNvPr>
          <p:cNvSpPr/>
          <p:nvPr/>
        </p:nvSpPr>
        <p:spPr>
          <a:xfrm>
            <a:off x="892452" y="2396538"/>
            <a:ext cx="16746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Industrial lighting</a:t>
            </a:r>
            <a:endParaRPr lang="ru-RU" sz="12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D610F37-1F96-427D-95A6-4DFC91876857}"/>
              </a:ext>
            </a:extLst>
          </p:cNvPr>
          <p:cNvSpPr/>
          <p:nvPr/>
        </p:nvSpPr>
        <p:spPr>
          <a:xfrm>
            <a:off x="892452" y="3006571"/>
            <a:ext cx="1106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Commercial lighting</a:t>
            </a:r>
            <a:endParaRPr lang="ru-RU" sz="12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97B81BB-C4B8-4BEE-8883-16D89883ABC4}"/>
              </a:ext>
            </a:extLst>
          </p:cNvPr>
          <p:cNvSpPr/>
          <p:nvPr/>
        </p:nvSpPr>
        <p:spPr>
          <a:xfrm>
            <a:off x="892449" y="3766729"/>
            <a:ext cx="16746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Architectural lighting</a:t>
            </a:r>
            <a:endParaRPr lang="ru-RU" sz="12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37AC50C-07EF-4773-A675-471DD7EA61D5}"/>
              </a:ext>
            </a:extLst>
          </p:cNvPr>
          <p:cNvSpPr/>
          <p:nvPr/>
        </p:nvSpPr>
        <p:spPr>
          <a:xfrm>
            <a:off x="887549" y="4376762"/>
            <a:ext cx="2353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Office and household lighting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81255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9E0464-5C0E-42D5-A6ED-CE91AC75E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5" y="1655424"/>
            <a:ext cx="8156465" cy="484023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8A7D40-D437-4AC6-ACF8-6532790E4999}"/>
              </a:ext>
            </a:extLst>
          </p:cNvPr>
          <p:cNvSpPr/>
          <p:nvPr/>
        </p:nvSpPr>
        <p:spPr bwMode="auto">
          <a:xfrm>
            <a:off x="892453" y="563270"/>
            <a:ext cx="3410737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Made in Russia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6E431D-D2E0-4050-BAE3-0A7E20D491B0}"/>
              </a:ext>
            </a:extLst>
          </p:cNvPr>
          <p:cNvSpPr/>
          <p:nvPr/>
        </p:nvSpPr>
        <p:spPr>
          <a:xfrm>
            <a:off x="1143555" y="1214321"/>
            <a:ext cx="883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C4190"/>
                </a:solidFill>
              </a:rPr>
              <a:t>Metalwork</a:t>
            </a:r>
            <a:endParaRPr lang="ru-RU" sz="1200" dirty="0">
              <a:solidFill>
                <a:srgbClr val="2C419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BBEE15-4780-4940-9521-1E741C125B97}"/>
              </a:ext>
            </a:extLst>
          </p:cNvPr>
          <p:cNvSpPr/>
          <p:nvPr/>
        </p:nvSpPr>
        <p:spPr>
          <a:xfrm>
            <a:off x="2588121" y="1214321"/>
            <a:ext cx="824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C4190"/>
                </a:solidFill>
              </a:rPr>
              <a:t>Extrusion</a:t>
            </a:r>
            <a:endParaRPr lang="ru-RU" sz="1200" dirty="0">
              <a:solidFill>
                <a:srgbClr val="2C419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C618DFE-AF8A-4CB2-B46A-4C397C7535A2}"/>
              </a:ext>
            </a:extLst>
          </p:cNvPr>
          <p:cNvSpPr/>
          <p:nvPr/>
        </p:nvSpPr>
        <p:spPr>
          <a:xfrm>
            <a:off x="3832742" y="1238908"/>
            <a:ext cx="12586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C4190"/>
                </a:solidFill>
              </a:rPr>
              <a:t>Cast production</a:t>
            </a:r>
            <a:endParaRPr lang="ru-RU" sz="1200" dirty="0">
              <a:solidFill>
                <a:srgbClr val="2C419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3750539-9746-4C1B-AC23-8EEAAEBBB3ED}"/>
              </a:ext>
            </a:extLst>
          </p:cNvPr>
          <p:cNvSpPr/>
          <p:nvPr/>
        </p:nvSpPr>
        <p:spPr>
          <a:xfrm>
            <a:off x="5155620" y="1214321"/>
            <a:ext cx="16674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C4190"/>
                </a:solidFill>
              </a:rPr>
              <a:t>Rolled metal products</a:t>
            </a:r>
            <a:endParaRPr lang="ru-RU" sz="1200" dirty="0">
              <a:solidFill>
                <a:srgbClr val="2C419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D1B06AD-079D-4A01-B91C-41DAC83C982A}"/>
              </a:ext>
            </a:extLst>
          </p:cNvPr>
          <p:cNvSpPr/>
          <p:nvPr/>
        </p:nvSpPr>
        <p:spPr>
          <a:xfrm>
            <a:off x="6887264" y="1212250"/>
            <a:ext cx="763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C4190"/>
                </a:solidFill>
              </a:rPr>
              <a:t>Lighting </a:t>
            </a:r>
            <a:endParaRPr lang="ru-RU" sz="1200" dirty="0">
              <a:solidFill>
                <a:srgbClr val="2C419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6427D4-08E7-4041-8494-8AD89CBD4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2" y="1607209"/>
            <a:ext cx="1082042" cy="966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17A7E1-8187-494A-9E40-67AF27D81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84" y="1607209"/>
            <a:ext cx="1082042" cy="966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7A553-68DB-4C07-8E59-EB033B3408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46" y="1607209"/>
            <a:ext cx="1082042" cy="966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103398-9C4A-429A-AC8C-85D9664133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08" y="1607209"/>
            <a:ext cx="1082042" cy="966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636057-9415-423D-8801-B28629E57A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72" y="1607209"/>
            <a:ext cx="1082042" cy="966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B95C20-0F0A-43C5-83F5-27FB5D5B25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15" y="3165954"/>
            <a:ext cx="209784" cy="18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97B66D-E2C4-4188-9E00-050601FDCD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3" y="3420766"/>
            <a:ext cx="209784" cy="18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F0AF66-5E0C-4B0E-A535-14BD1EE9C4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36" y="3413449"/>
            <a:ext cx="209784" cy="18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FE43F0C-B651-4580-9C9B-E817496E03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67" y="3706060"/>
            <a:ext cx="209784" cy="1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329CF71-7098-41E2-BF6E-0145128E39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63" y="4041006"/>
            <a:ext cx="209784" cy="18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E9B0689-9EC9-439C-8F25-F3B8C972FF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958" y="3954773"/>
            <a:ext cx="209784" cy="18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531462C-0564-4645-9542-AAB1DCA50C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03" y="3318354"/>
            <a:ext cx="209784" cy="18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FEB6DE-F211-4B21-8AC1-1FAAB12855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93" y="3625590"/>
            <a:ext cx="209784" cy="18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A968194-F2FF-4FC4-8442-ADDCA91130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11" y="3969404"/>
            <a:ext cx="209784" cy="180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7305036-C345-46A6-A78E-024B209025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08" y="3947459"/>
            <a:ext cx="209784" cy="18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563978A-0AEA-40DC-A878-5CD6A0C40F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09" y="4678981"/>
            <a:ext cx="209784" cy="18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DCF3AE0-FFC3-49DF-9FCF-1646DA24F6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49" y="5357766"/>
            <a:ext cx="209784" cy="18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5EF8692-5EEB-4BFC-88D1-2AC5E6842F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30" y="3280583"/>
            <a:ext cx="171705" cy="21143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46A6608-A7CE-42E7-AE54-FD46E3EC6F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74" y="3600766"/>
            <a:ext cx="171705" cy="21143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B2D9C97-17D7-4D9A-BC3D-5563C4548A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71" y="3389327"/>
            <a:ext cx="171705" cy="21143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E156681-08C7-4129-8084-223D521818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81" y="4956758"/>
            <a:ext cx="204644" cy="25200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512A450-8BA1-479C-9ED7-145CABEAC11E}"/>
              </a:ext>
            </a:extLst>
          </p:cNvPr>
          <p:cNvSpPr/>
          <p:nvPr/>
        </p:nvSpPr>
        <p:spPr>
          <a:xfrm>
            <a:off x="1223017" y="3324761"/>
            <a:ext cx="6210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Riga</a:t>
            </a:r>
            <a:endParaRPr lang="ru-RU" sz="1600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F079FB5-94F4-4248-ACEE-3FDB168C1EDE}"/>
              </a:ext>
            </a:extLst>
          </p:cNvPr>
          <p:cNvSpPr/>
          <p:nvPr/>
        </p:nvSpPr>
        <p:spPr>
          <a:xfrm>
            <a:off x="1294736" y="3635100"/>
            <a:ext cx="5822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Kiev</a:t>
            </a:r>
            <a:endParaRPr lang="ru-RU" sz="160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BD4ACB9-A5D4-4957-A40A-01E76735F652}"/>
              </a:ext>
            </a:extLst>
          </p:cNvPr>
          <p:cNvSpPr/>
          <p:nvPr/>
        </p:nvSpPr>
        <p:spPr>
          <a:xfrm>
            <a:off x="699613" y="3942793"/>
            <a:ext cx="9797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Chisinau</a:t>
            </a:r>
            <a:endParaRPr lang="ru-RU" sz="1600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2784525-50F6-4EB0-9808-751EDFD6B963}"/>
              </a:ext>
            </a:extLst>
          </p:cNvPr>
          <p:cNvSpPr/>
          <p:nvPr/>
        </p:nvSpPr>
        <p:spPr>
          <a:xfrm>
            <a:off x="2388459" y="3087860"/>
            <a:ext cx="936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Moscow</a:t>
            </a:r>
            <a:endParaRPr lang="ru-RU" sz="1600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9B0CB0D-AF23-403C-89CC-3B0557986945}"/>
              </a:ext>
            </a:extLst>
          </p:cNvPr>
          <p:cNvSpPr/>
          <p:nvPr/>
        </p:nvSpPr>
        <p:spPr>
          <a:xfrm>
            <a:off x="2654467" y="3346491"/>
            <a:ext cx="125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Yasnogorsk</a:t>
            </a:r>
            <a:endParaRPr lang="ru-RU" sz="1600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0073697-0F74-4291-B003-39C0E506122C}"/>
              </a:ext>
            </a:extLst>
          </p:cNvPr>
          <p:cNvSpPr/>
          <p:nvPr/>
        </p:nvSpPr>
        <p:spPr>
          <a:xfrm>
            <a:off x="4303191" y="3234908"/>
            <a:ext cx="764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Kazan</a:t>
            </a:r>
            <a:endParaRPr lang="ru-RU" sz="16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4E4DB8D-84D2-4008-A036-4C94C3901F45}"/>
              </a:ext>
            </a:extLst>
          </p:cNvPr>
          <p:cNvSpPr/>
          <p:nvPr/>
        </p:nvSpPr>
        <p:spPr>
          <a:xfrm>
            <a:off x="4543145" y="3558338"/>
            <a:ext cx="12426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Novosibirsk</a:t>
            </a:r>
            <a:endParaRPr lang="ru-RU" sz="160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2B4D39A-AD96-43E1-8644-36B150C296D7}"/>
              </a:ext>
            </a:extLst>
          </p:cNvPr>
          <p:cNvSpPr/>
          <p:nvPr/>
        </p:nvSpPr>
        <p:spPr>
          <a:xfrm>
            <a:off x="3798163" y="3867132"/>
            <a:ext cx="811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Almaty</a:t>
            </a:r>
            <a:endParaRPr lang="ru-RU" sz="1600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01AF46F-F8F0-4D0B-A751-B09F99C874CD}"/>
              </a:ext>
            </a:extLst>
          </p:cNvPr>
          <p:cNvSpPr/>
          <p:nvPr/>
        </p:nvSpPr>
        <p:spPr>
          <a:xfrm>
            <a:off x="4543869" y="4091847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Ulaanbaatar</a:t>
            </a:r>
            <a:endParaRPr lang="ru-RU" sz="1600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86B6A9C-1824-4851-961F-4BCD4749A17A}"/>
              </a:ext>
            </a:extLst>
          </p:cNvPr>
          <p:cNvSpPr/>
          <p:nvPr/>
        </p:nvSpPr>
        <p:spPr>
          <a:xfrm>
            <a:off x="4843096" y="4603421"/>
            <a:ext cx="832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Ningbo</a:t>
            </a:r>
            <a:endParaRPr lang="ru-RU" sz="16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820CF8B-5B0E-4FA5-996C-E39156551213}"/>
              </a:ext>
            </a:extLst>
          </p:cNvPr>
          <p:cNvSpPr/>
          <p:nvPr/>
        </p:nvSpPr>
        <p:spPr>
          <a:xfrm>
            <a:off x="6378285" y="3880501"/>
            <a:ext cx="12891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Vladivostok</a:t>
            </a:r>
            <a:r>
              <a:rPr lang="ru-RU" sz="1600" dirty="0"/>
              <a:t> 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C5E32FA-897F-43C1-9DE1-D38BB91654A0}"/>
              </a:ext>
            </a:extLst>
          </p:cNvPr>
          <p:cNvSpPr/>
          <p:nvPr/>
        </p:nvSpPr>
        <p:spPr>
          <a:xfrm>
            <a:off x="1083226" y="5002540"/>
            <a:ext cx="22284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IEK GROUP manufacturing facilities</a:t>
            </a:r>
            <a:endParaRPr lang="ru-RU" sz="1000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10318D3A-5EF3-4ACA-9736-66E769CAB866}"/>
              </a:ext>
            </a:extLst>
          </p:cNvPr>
          <p:cNvSpPr/>
          <p:nvPr/>
        </p:nvSpPr>
        <p:spPr>
          <a:xfrm>
            <a:off x="1083226" y="5339075"/>
            <a:ext cx="16177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IEK GROUP warehouses</a:t>
            </a:r>
            <a:endParaRPr lang="ru-RU" sz="1000" dirty="0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21574821-F329-4389-B29A-A745883B9208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2306824" y="1976302"/>
            <a:ext cx="0" cy="180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09514865-712D-4B89-87F1-AC1D4FB6D6E3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3749786" y="1976302"/>
            <a:ext cx="0" cy="180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A7A05381-3EDF-4B72-B805-D1391D2635F2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5192748" y="1976302"/>
            <a:ext cx="0" cy="180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3AD3987B-159C-4FA9-8D35-463AC02A5A33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6635710" y="1976302"/>
            <a:ext cx="0" cy="180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E9AA9DDB-3009-4FAA-9768-2B9E5197B7F5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620323" y="4375088"/>
            <a:ext cx="0" cy="900000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1AFE56C-15FD-404B-AB73-208D44D84C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27" y="3170169"/>
            <a:ext cx="209784" cy="18530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78FDE0D-C565-414B-A93E-C1D04209BE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9" y="5735320"/>
            <a:ext cx="209784" cy="185309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843BBCFE-250F-45F7-B2E3-F671FBA7EAF1}"/>
              </a:ext>
            </a:extLst>
          </p:cNvPr>
          <p:cNvSpPr/>
          <p:nvPr/>
        </p:nvSpPr>
        <p:spPr>
          <a:xfrm>
            <a:off x="1083226" y="5704865"/>
            <a:ext cx="1452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Software development</a:t>
            </a:r>
            <a:endParaRPr lang="ru-RU" sz="1000" dirty="0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E9B0689-9EC9-439C-8F25-F3B8C972FF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34" y="4156998"/>
            <a:ext cx="209784" cy="18000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2B4D39A-AD96-43E1-8644-36B150C296D7}"/>
              </a:ext>
            </a:extLst>
          </p:cNvPr>
          <p:cNvSpPr/>
          <p:nvPr/>
        </p:nvSpPr>
        <p:spPr>
          <a:xfrm>
            <a:off x="2496307" y="4303119"/>
            <a:ext cx="7056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Tbilisi</a:t>
            </a:r>
            <a:endParaRPr lang="ru-RU" sz="1600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E9B0689-9EC9-439C-8F25-F3B8C972FF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50" y="4148863"/>
            <a:ext cx="209784" cy="180000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82B4D39A-AD96-43E1-8644-36B150C296D7}"/>
              </a:ext>
            </a:extLst>
          </p:cNvPr>
          <p:cNvSpPr/>
          <p:nvPr/>
        </p:nvSpPr>
        <p:spPr>
          <a:xfrm>
            <a:off x="3270955" y="4274290"/>
            <a:ext cx="10050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Tashkent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89048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043A911-5279-456D-BC9D-8DE8A6E89D7F}"/>
              </a:ext>
            </a:extLst>
          </p:cNvPr>
          <p:cNvSpPr/>
          <p:nvPr/>
        </p:nvSpPr>
        <p:spPr bwMode="auto">
          <a:xfrm>
            <a:off x="892453" y="563270"/>
            <a:ext cx="5252315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100% owned production in Russia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88CB4A9-7602-4F7E-AC5D-17582DB93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9"/>
          <a:stretch/>
        </p:blipFill>
        <p:spPr>
          <a:xfrm>
            <a:off x="885588" y="2497528"/>
            <a:ext cx="7479807" cy="2951843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CD1BE70-59D3-4934-BB6B-D61EB1B9A9FE}"/>
              </a:ext>
            </a:extLst>
          </p:cNvPr>
          <p:cNvGrpSpPr/>
          <p:nvPr/>
        </p:nvGrpSpPr>
        <p:grpSpPr>
          <a:xfrm>
            <a:off x="896849" y="1362619"/>
            <a:ext cx="2095761" cy="899770"/>
            <a:chOff x="896849" y="1553119"/>
            <a:chExt cx="2095761" cy="89977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28EF847-C123-4C3E-925F-06BF113E8080}"/>
                </a:ext>
              </a:extLst>
            </p:cNvPr>
            <p:cNvSpPr/>
            <p:nvPr/>
          </p:nvSpPr>
          <p:spPr bwMode="auto">
            <a:xfrm>
              <a:off x="2092610" y="1553119"/>
              <a:ext cx="900000" cy="899770"/>
            </a:xfrm>
            <a:prstGeom prst="rect">
              <a:avLst/>
            </a:prstGeom>
            <a:solidFill>
              <a:srgbClr val="F8CF01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EC126BD-0094-48BD-81EE-EEF55CD5D853}"/>
                </a:ext>
              </a:extLst>
            </p:cNvPr>
            <p:cNvSpPr/>
            <p:nvPr/>
          </p:nvSpPr>
          <p:spPr bwMode="auto">
            <a:xfrm>
              <a:off x="896849" y="1643809"/>
              <a:ext cx="1999190" cy="718391"/>
            </a:xfrm>
            <a:prstGeom prst="rect">
              <a:avLst/>
            </a:prstGeom>
            <a:solidFill>
              <a:schemeClr val="bg1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55ECE09-9A2F-41D6-BC9D-A5B3CC96F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057" y="1802606"/>
              <a:ext cx="482330" cy="40143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B11F993-8761-4F59-91B9-A6432963BBAE}"/>
                </a:ext>
              </a:extLst>
            </p:cNvPr>
            <p:cNvSpPr/>
            <p:nvPr/>
          </p:nvSpPr>
          <p:spPr>
            <a:xfrm>
              <a:off x="899814" y="1772172"/>
              <a:ext cx="1146468" cy="46166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dirty="0"/>
                <a:t>Large-scale  </a:t>
              </a:r>
              <a:endParaRPr lang="ru-RU" sz="1200" dirty="0"/>
            </a:p>
            <a:p>
              <a:r>
                <a:rPr lang="en-US" sz="1200" dirty="0"/>
                <a:t>modernization</a:t>
              </a:r>
              <a:endParaRPr lang="ru-RU" sz="1200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4BFD633-3F33-4074-80AB-1613431F1A57}"/>
              </a:ext>
            </a:extLst>
          </p:cNvPr>
          <p:cNvGrpSpPr/>
          <p:nvPr/>
        </p:nvGrpSpPr>
        <p:grpSpPr>
          <a:xfrm>
            <a:off x="3570510" y="1362619"/>
            <a:ext cx="1775988" cy="899770"/>
            <a:chOff x="3696012" y="1553119"/>
            <a:chExt cx="1775988" cy="89977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A63965C-160D-493C-BE51-8ECDB109667C}"/>
                </a:ext>
              </a:extLst>
            </p:cNvPr>
            <p:cNvSpPr/>
            <p:nvPr/>
          </p:nvSpPr>
          <p:spPr bwMode="auto">
            <a:xfrm>
              <a:off x="4572000" y="1553119"/>
              <a:ext cx="900000" cy="899770"/>
            </a:xfrm>
            <a:prstGeom prst="rect">
              <a:avLst/>
            </a:prstGeom>
            <a:solidFill>
              <a:srgbClr val="F8CF01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923CB135-C597-43B7-8F95-4056ADC008C3}"/>
                </a:ext>
              </a:extLst>
            </p:cNvPr>
            <p:cNvSpPr/>
            <p:nvPr/>
          </p:nvSpPr>
          <p:spPr bwMode="auto">
            <a:xfrm>
              <a:off x="3696012" y="1643809"/>
              <a:ext cx="1679416" cy="718391"/>
            </a:xfrm>
            <a:prstGeom prst="rect">
              <a:avLst/>
            </a:prstGeom>
            <a:solidFill>
              <a:schemeClr val="bg1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ACDEC88-F9D4-46EC-A345-0EF792FE4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7183" y="1698030"/>
              <a:ext cx="358235" cy="574115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50D3138D-F528-4794-B177-26248FF73674}"/>
                </a:ext>
              </a:extLst>
            </p:cNvPr>
            <p:cNvSpPr/>
            <p:nvPr/>
          </p:nvSpPr>
          <p:spPr>
            <a:xfrm>
              <a:off x="3701898" y="1772172"/>
              <a:ext cx="944489" cy="46166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dirty="0"/>
                <a:t>Growth </a:t>
              </a:r>
              <a:endParaRPr lang="ru-RU" sz="1200" dirty="0"/>
            </a:p>
            <a:p>
              <a:r>
                <a:rPr lang="en-US" sz="1200" dirty="0"/>
                <a:t>of facilities </a:t>
              </a:r>
              <a:endParaRPr lang="ru-RU" sz="1200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7F69279-F0DC-45C2-B17E-BD2BBF112077}"/>
              </a:ext>
            </a:extLst>
          </p:cNvPr>
          <p:cNvGrpSpPr/>
          <p:nvPr/>
        </p:nvGrpSpPr>
        <p:grpSpPr>
          <a:xfrm>
            <a:off x="5924398" y="1362619"/>
            <a:ext cx="2425484" cy="899770"/>
            <a:chOff x="5924398" y="1553119"/>
            <a:chExt cx="2425484" cy="89977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CC18F6B6-A04D-47AE-B3EB-E2C713669C7E}"/>
                </a:ext>
              </a:extLst>
            </p:cNvPr>
            <p:cNvSpPr/>
            <p:nvPr/>
          </p:nvSpPr>
          <p:spPr bwMode="auto">
            <a:xfrm>
              <a:off x="7449882" y="1553119"/>
              <a:ext cx="900000" cy="899770"/>
            </a:xfrm>
            <a:prstGeom prst="rect">
              <a:avLst/>
            </a:prstGeom>
            <a:solidFill>
              <a:srgbClr val="F8CF01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6AADE8C-AEED-4230-849D-242A5FD18DD0}"/>
                </a:ext>
              </a:extLst>
            </p:cNvPr>
            <p:cNvSpPr/>
            <p:nvPr/>
          </p:nvSpPr>
          <p:spPr bwMode="auto">
            <a:xfrm>
              <a:off x="5924398" y="1643809"/>
              <a:ext cx="2328912" cy="718391"/>
            </a:xfrm>
            <a:prstGeom prst="rect">
              <a:avLst/>
            </a:prstGeom>
            <a:solidFill>
              <a:schemeClr val="bg1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7A6083A-CEEB-492D-AF2B-8858A692E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1950" y="1772040"/>
              <a:ext cx="436049" cy="436049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73DF6E7-E007-4A5B-9830-48BB7B5E918C}"/>
                </a:ext>
              </a:extLst>
            </p:cNvPr>
            <p:cNvSpPr/>
            <p:nvPr/>
          </p:nvSpPr>
          <p:spPr>
            <a:xfrm>
              <a:off x="5982106" y="1864504"/>
              <a:ext cx="1284326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dirty="0"/>
                <a:t>Automated lines</a:t>
              </a:r>
              <a:endParaRPr lang="ru-RU" sz="1200" dirty="0"/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8F0A249-8734-4F57-BDD8-35414310143D}"/>
              </a:ext>
            </a:extLst>
          </p:cNvPr>
          <p:cNvSpPr/>
          <p:nvPr/>
        </p:nvSpPr>
        <p:spPr bwMode="auto">
          <a:xfrm>
            <a:off x="1179132" y="3028950"/>
            <a:ext cx="1468183" cy="410472"/>
          </a:xfrm>
          <a:prstGeom prst="rect">
            <a:avLst/>
          </a:prstGeom>
          <a:solidFill>
            <a:srgbClr val="F8CF01">
              <a:alpha val="90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00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dirty="0">
                <a:latin typeface="Arial" charset="0"/>
              </a:rPr>
              <a:t>1,</a:t>
            </a:r>
            <a:r>
              <a:rPr lang="en-US" b="1" dirty="0">
                <a:latin typeface="Arial" charset="0"/>
              </a:rPr>
              <a:t>9</a:t>
            </a:r>
            <a:r>
              <a:rPr lang="ru-RU" sz="1400" dirty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Million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2478624-FCFC-4BAF-88EF-D4C651381E73}"/>
              </a:ext>
            </a:extLst>
          </p:cNvPr>
          <p:cNvSpPr/>
          <p:nvPr/>
        </p:nvSpPr>
        <p:spPr bwMode="auto">
          <a:xfrm>
            <a:off x="2713608" y="3028950"/>
            <a:ext cx="2345096" cy="410472"/>
          </a:xfrm>
          <a:prstGeom prst="rect">
            <a:avLst/>
          </a:prstGeom>
          <a:solidFill>
            <a:srgbClr val="F8CF01">
              <a:alpha val="90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68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400" dirty="0">
                <a:latin typeface="Arial" charset="0"/>
              </a:rPr>
              <a:t>of metal boxes</a:t>
            </a:r>
            <a:endParaRPr kumimoji="0" lang="ru-RU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AF318E0-967E-4DF8-81E6-22A5C57E46A5}"/>
              </a:ext>
            </a:extLst>
          </p:cNvPr>
          <p:cNvSpPr/>
          <p:nvPr/>
        </p:nvSpPr>
        <p:spPr bwMode="auto">
          <a:xfrm>
            <a:off x="1179132" y="3495683"/>
            <a:ext cx="1468183" cy="410472"/>
          </a:xfrm>
          <a:prstGeom prst="rect">
            <a:avLst/>
          </a:prstGeom>
          <a:solidFill>
            <a:srgbClr val="2C4190">
              <a:alpha val="90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00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>
                <a:solidFill>
                  <a:schemeClr val="bg1"/>
                </a:solidFill>
                <a:latin typeface="Arial" charset="0"/>
              </a:rPr>
              <a:t>5</a:t>
            </a:r>
            <a:r>
              <a:rPr lang="ru-RU" sz="1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Million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217B267-CDD5-4947-B85F-ECCACB1D9D9F}"/>
              </a:ext>
            </a:extLst>
          </p:cNvPr>
          <p:cNvSpPr/>
          <p:nvPr/>
        </p:nvSpPr>
        <p:spPr bwMode="auto">
          <a:xfrm>
            <a:off x="2713609" y="3495683"/>
            <a:ext cx="1949818" cy="410472"/>
          </a:xfrm>
          <a:prstGeom prst="rect">
            <a:avLst/>
          </a:prstGeom>
          <a:solidFill>
            <a:srgbClr val="2C4190">
              <a:alpha val="90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68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Arial" charset="0"/>
              </a:rPr>
              <a:t>plastic boxes</a:t>
            </a:r>
            <a:endParaRPr kumimoji="0" lang="ru-RU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85EA6DF-AEBE-4EED-BFC5-A6F99AC0729F}"/>
              </a:ext>
            </a:extLst>
          </p:cNvPr>
          <p:cNvSpPr/>
          <p:nvPr/>
        </p:nvSpPr>
        <p:spPr bwMode="auto">
          <a:xfrm>
            <a:off x="1179132" y="3962416"/>
            <a:ext cx="1468183" cy="410472"/>
          </a:xfrm>
          <a:prstGeom prst="rect">
            <a:avLst/>
          </a:prstGeom>
          <a:solidFill>
            <a:srgbClr val="70AC32">
              <a:alpha val="90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00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5</a:t>
            </a:r>
            <a:r>
              <a:rPr lang="ru-RU" sz="1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Million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9EE3388-ECBF-42B3-BADC-98D3FF35F9F0}"/>
              </a:ext>
            </a:extLst>
          </p:cNvPr>
          <p:cNvSpPr/>
          <p:nvPr/>
        </p:nvSpPr>
        <p:spPr bwMode="auto">
          <a:xfrm>
            <a:off x="2713609" y="3962416"/>
            <a:ext cx="2778499" cy="410472"/>
          </a:xfrm>
          <a:prstGeom prst="rect">
            <a:avLst/>
          </a:prstGeom>
          <a:solidFill>
            <a:srgbClr val="70AC32">
              <a:alpha val="90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68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Arial" charset="0"/>
              </a:rPr>
              <a:t>meters of metal cable trays </a:t>
            </a:r>
            <a:endParaRPr kumimoji="0" lang="ru-RU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A27FB77-E74C-49C6-8C8B-0F7641F800DA}"/>
              </a:ext>
            </a:extLst>
          </p:cNvPr>
          <p:cNvSpPr/>
          <p:nvPr/>
        </p:nvSpPr>
        <p:spPr bwMode="auto">
          <a:xfrm>
            <a:off x="1179132" y="4429148"/>
            <a:ext cx="1468183" cy="410472"/>
          </a:xfrm>
          <a:prstGeom prst="rect">
            <a:avLst/>
          </a:prstGeom>
          <a:solidFill>
            <a:srgbClr val="3D4D4D">
              <a:alpha val="90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00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>
                <a:solidFill>
                  <a:schemeClr val="bg1"/>
                </a:solidFill>
                <a:latin typeface="Arial" charset="0"/>
              </a:rPr>
              <a:t>209</a:t>
            </a:r>
            <a:r>
              <a:rPr lang="ru-RU" sz="1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Million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48CE498-B361-4882-A844-A2FDC138A8A9}"/>
              </a:ext>
            </a:extLst>
          </p:cNvPr>
          <p:cNvSpPr/>
          <p:nvPr/>
        </p:nvSpPr>
        <p:spPr bwMode="auto">
          <a:xfrm>
            <a:off x="2713608" y="4429148"/>
            <a:ext cx="4040570" cy="410472"/>
          </a:xfrm>
          <a:prstGeom prst="rect">
            <a:avLst/>
          </a:prstGeom>
          <a:solidFill>
            <a:srgbClr val="3D4D4D">
              <a:alpha val="90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68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Arial" charset="0"/>
              </a:rPr>
              <a:t>meters of plastic cable carrying systems</a:t>
            </a:r>
            <a:endParaRPr kumimoji="0" lang="ru-RU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6D90717-D6E5-4876-AF91-4BE56855B46E}"/>
              </a:ext>
            </a:extLst>
          </p:cNvPr>
          <p:cNvSpPr/>
          <p:nvPr/>
        </p:nvSpPr>
        <p:spPr bwMode="auto">
          <a:xfrm>
            <a:off x="1179132" y="4895880"/>
            <a:ext cx="1468183" cy="410472"/>
          </a:xfrm>
          <a:prstGeom prst="rect">
            <a:avLst/>
          </a:prstGeom>
          <a:solidFill>
            <a:srgbClr val="CD3833">
              <a:alpha val="90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00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dirty="0">
                <a:solidFill>
                  <a:schemeClr val="bg1"/>
                </a:solidFill>
                <a:latin typeface="Arial" charset="0"/>
              </a:rPr>
              <a:t>620</a:t>
            </a:r>
            <a:r>
              <a:rPr lang="ru-RU" sz="1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thousand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FE8AF82-A941-418D-A21E-764309EA9272}"/>
              </a:ext>
            </a:extLst>
          </p:cNvPr>
          <p:cNvSpPr/>
          <p:nvPr/>
        </p:nvSpPr>
        <p:spPr bwMode="auto">
          <a:xfrm>
            <a:off x="2713609" y="4895880"/>
            <a:ext cx="1397380" cy="410472"/>
          </a:xfrm>
          <a:prstGeom prst="rect">
            <a:avLst/>
          </a:prstGeom>
          <a:solidFill>
            <a:srgbClr val="CD3833">
              <a:alpha val="90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68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Arial" charset="0"/>
              </a:rPr>
              <a:t>of luminaries</a:t>
            </a:r>
            <a:endParaRPr kumimoji="0" lang="ru-RU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0EC47DE-67B6-4A6E-82A0-25F568ED4FF3}"/>
              </a:ext>
            </a:extLst>
          </p:cNvPr>
          <p:cNvSpPr/>
          <p:nvPr/>
        </p:nvSpPr>
        <p:spPr bwMode="auto">
          <a:xfrm>
            <a:off x="1151274" y="5517432"/>
            <a:ext cx="1786261" cy="410472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00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>
                <a:latin typeface="Arial" charset="0"/>
              </a:rPr>
              <a:t>15 </a:t>
            </a:r>
            <a:r>
              <a:rPr lang="en-US" sz="1400" b="1" dirty="0">
                <a:latin typeface="Arial" charset="0"/>
              </a:rPr>
              <a:t>million USD</a:t>
            </a:r>
            <a:endParaRPr kumimoji="0" lang="ru-RU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132478A-A34C-4C1C-99E7-0882A72F5462}"/>
              </a:ext>
            </a:extLst>
          </p:cNvPr>
          <p:cNvSpPr/>
          <p:nvPr/>
        </p:nvSpPr>
        <p:spPr bwMode="auto">
          <a:xfrm>
            <a:off x="2713607" y="5517432"/>
            <a:ext cx="5092568" cy="410472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68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400" dirty="0">
                <a:latin typeface="Arial" charset="0"/>
              </a:rPr>
              <a:t>Annual investments in the development of production facilities</a:t>
            </a:r>
            <a:endParaRPr kumimoji="0" lang="ru-RU" sz="140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F54CAF4-7A8F-4D1E-9565-03487054341E}"/>
              </a:ext>
            </a:extLst>
          </p:cNvPr>
          <p:cNvSpPr/>
          <p:nvPr/>
        </p:nvSpPr>
        <p:spPr>
          <a:xfrm>
            <a:off x="1108524" y="2545317"/>
            <a:ext cx="3300904" cy="646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Annually production volume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6326312-790D-40D9-905A-15B06C4A76C8}"/>
              </a:ext>
            </a:extLst>
          </p:cNvPr>
          <p:cNvSpPr/>
          <p:nvPr/>
        </p:nvSpPr>
        <p:spPr bwMode="auto">
          <a:xfrm>
            <a:off x="2647315" y="5517432"/>
            <a:ext cx="54000" cy="410472"/>
          </a:xfrm>
          <a:prstGeom prst="rect">
            <a:avLst/>
          </a:prstGeom>
          <a:solidFill>
            <a:srgbClr val="F8CF01">
              <a:alpha val="90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00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683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2ABD4C-354E-4283-BC27-643E7FEC63F2}"/>
              </a:ext>
            </a:extLst>
          </p:cNvPr>
          <p:cNvSpPr/>
          <p:nvPr/>
        </p:nvSpPr>
        <p:spPr bwMode="auto">
          <a:xfrm>
            <a:off x="3131128" y="3600161"/>
            <a:ext cx="6008812" cy="775856"/>
          </a:xfrm>
          <a:prstGeom prst="rect">
            <a:avLst/>
          </a:prstGeom>
          <a:solidFill>
            <a:srgbClr val="70AC32"/>
          </a:solidFill>
          <a:ln w="9525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4101FD-4C32-4353-92F8-C88F25F4D0AB}"/>
              </a:ext>
            </a:extLst>
          </p:cNvPr>
          <p:cNvSpPr/>
          <p:nvPr/>
        </p:nvSpPr>
        <p:spPr bwMode="auto">
          <a:xfrm>
            <a:off x="892453" y="563270"/>
            <a:ext cx="5252315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R&amp;D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93E08F-9D57-4C31-BBF0-1B81151F6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02" y="1349488"/>
            <a:ext cx="7475235" cy="288036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1E88355-8527-429A-81FF-07EE3BF3BFE0}"/>
              </a:ext>
            </a:extLst>
          </p:cNvPr>
          <p:cNvSpPr/>
          <p:nvPr/>
        </p:nvSpPr>
        <p:spPr bwMode="auto">
          <a:xfrm>
            <a:off x="3131128" y="3600161"/>
            <a:ext cx="5233909" cy="629693"/>
          </a:xfrm>
          <a:prstGeom prst="rect">
            <a:avLst/>
          </a:prstGeom>
          <a:solidFill>
            <a:srgbClr val="4D7723">
              <a:alpha val="64706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EF3EFE-A2FB-4D2A-A2F8-B1161C4ED2D8}"/>
              </a:ext>
            </a:extLst>
          </p:cNvPr>
          <p:cNvSpPr/>
          <p:nvPr/>
        </p:nvSpPr>
        <p:spPr>
          <a:xfrm>
            <a:off x="3363738" y="3695702"/>
            <a:ext cx="58039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Own design engineering bureau, equipped laboratories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B5BF9C7-639A-490E-8FAF-5625B84D0FC5}"/>
              </a:ext>
            </a:extLst>
          </p:cNvPr>
          <p:cNvSpPr/>
          <p:nvPr/>
        </p:nvSpPr>
        <p:spPr bwMode="auto">
          <a:xfrm>
            <a:off x="1348509" y="4522932"/>
            <a:ext cx="7001164" cy="1363518"/>
          </a:xfrm>
          <a:prstGeom prst="rect">
            <a:avLst/>
          </a:prstGeom>
          <a:solidFill>
            <a:schemeClr val="bg1"/>
          </a:solidFill>
          <a:ln w="254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96CCE1B-AD3A-495C-9ACA-1A2EA624AE1E}"/>
              </a:ext>
            </a:extLst>
          </p:cNvPr>
          <p:cNvSpPr/>
          <p:nvPr/>
        </p:nvSpPr>
        <p:spPr bwMode="auto">
          <a:xfrm>
            <a:off x="680576" y="4912486"/>
            <a:ext cx="1369898" cy="584410"/>
          </a:xfrm>
          <a:prstGeom prst="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EAB9EFA-721B-4A60-91A2-CE7B9FB9164F}"/>
              </a:ext>
            </a:extLst>
          </p:cNvPr>
          <p:cNvSpPr/>
          <p:nvPr/>
        </p:nvSpPr>
        <p:spPr>
          <a:xfrm>
            <a:off x="680576" y="4943081"/>
            <a:ext cx="1369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Patents and Certificates</a:t>
            </a:r>
            <a:endParaRPr lang="ru-RU" sz="1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FC0A63-090F-4B10-A789-0E0B96E29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35" y="4665048"/>
            <a:ext cx="471441" cy="46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D3C2BD-4256-4202-A98E-4D8EA60A5F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18" y="4690260"/>
            <a:ext cx="417577" cy="4175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1073E71-A9F1-4B4A-8B0D-719952EEE5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76" y="4687212"/>
            <a:ext cx="466345" cy="4236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B870613-83EE-4C79-A24B-A4023612C4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65" y="5341087"/>
            <a:ext cx="481585" cy="3870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67CBF1A-F975-4445-93FA-D8551EE56F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63" y="5353279"/>
            <a:ext cx="509017" cy="36271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4B0C95-95D2-4AB5-86A8-2A26E5ABEF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045" y="5324323"/>
            <a:ext cx="362713" cy="4206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7797942-7FE0-4DDE-B100-790DF519EE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58" y="4687212"/>
            <a:ext cx="513182" cy="42367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386D19A-D2D7-4B06-9A25-2E917B213C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45" y="4690504"/>
            <a:ext cx="417089" cy="41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1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70B1B0-49F7-4A20-95E5-AE75E3D29365}"/>
              </a:ext>
            </a:extLst>
          </p:cNvPr>
          <p:cNvSpPr/>
          <p:nvPr/>
        </p:nvSpPr>
        <p:spPr bwMode="auto">
          <a:xfrm>
            <a:off x="892453" y="563270"/>
            <a:ext cx="3718216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Key Projects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99325" y="1559980"/>
            <a:ext cx="8031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ARMAT</a:t>
            </a:r>
          </a:p>
          <a:p>
            <a:r>
              <a:rPr lang="ru-RU" sz="1600" b="1" dirty="0"/>
              <a:t>IEK</a:t>
            </a:r>
            <a:r>
              <a:rPr lang="ru-RU" sz="1600" b="1" baseline="30000" dirty="0"/>
              <a:t>®</a:t>
            </a:r>
            <a:r>
              <a:rPr lang="en-US" sz="1600" b="1" baseline="30000" dirty="0"/>
              <a:t> </a:t>
            </a:r>
            <a:r>
              <a:rPr lang="en-US" sz="1600" b="1" dirty="0"/>
              <a:t>Modular equipment</a:t>
            </a:r>
            <a:endParaRPr lang="ru-RU" sz="16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5C523A-DF5C-4193-BD35-A42CFC7E57F6}"/>
              </a:ext>
            </a:extLst>
          </p:cNvPr>
          <p:cNvSpPr/>
          <p:nvPr/>
        </p:nvSpPr>
        <p:spPr>
          <a:xfrm>
            <a:off x="763359" y="2512642"/>
            <a:ext cx="3791430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High tripping speed</a:t>
            </a:r>
          </a:p>
          <a:p>
            <a:pPr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</a:pPr>
            <a:endParaRPr lang="ru-RU" sz="14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Increased switching and electrical durability</a:t>
            </a:r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Increased</a:t>
            </a:r>
            <a:r>
              <a:rPr lang="ru-RU" sz="1400" dirty="0"/>
              <a:t> </a:t>
            </a:r>
            <a:r>
              <a:rPr lang="en-US" sz="1400" dirty="0"/>
              <a:t>case thickness</a:t>
            </a:r>
            <a:endParaRPr lang="ru-RU" sz="14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Enhanced arc splitter</a:t>
            </a:r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Universal for AC and DC solutions</a:t>
            </a:r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Confirm to</a:t>
            </a:r>
            <a:r>
              <a:rPr lang="ru-RU" sz="1400" dirty="0"/>
              <a:t> IEC 60947-2 </a:t>
            </a:r>
            <a:r>
              <a:rPr lang="en-US" sz="1400" dirty="0"/>
              <a:t>and</a:t>
            </a:r>
            <a:r>
              <a:rPr lang="ru-RU" sz="1400" dirty="0"/>
              <a:t> IEC 60898-1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7F162B-84D6-4FE8-9315-1D0A60E66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69" y="1559980"/>
            <a:ext cx="3769973" cy="377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79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35C523A-DF5C-4193-BD35-A42CFC7E57F6}"/>
              </a:ext>
            </a:extLst>
          </p:cNvPr>
          <p:cNvSpPr/>
          <p:nvPr/>
        </p:nvSpPr>
        <p:spPr>
          <a:xfrm>
            <a:off x="4831885" y="1559980"/>
            <a:ext cx="3751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FORMA</a:t>
            </a:r>
            <a:r>
              <a:rPr lang="ru-RU" sz="1600" b="1" dirty="0"/>
              <a:t>T</a:t>
            </a:r>
          </a:p>
          <a:p>
            <a:r>
              <a:rPr lang="ru-RU" sz="1600" b="1" dirty="0"/>
              <a:t>IEK</a:t>
            </a:r>
            <a:r>
              <a:rPr lang="ru-RU" sz="1600" b="1" baseline="30000" dirty="0"/>
              <a:t>®</a:t>
            </a:r>
            <a:r>
              <a:rPr lang="ru-RU" sz="1600" b="1" dirty="0"/>
              <a:t> </a:t>
            </a:r>
            <a:r>
              <a:rPr lang="en-US" sz="1600" b="1" dirty="0"/>
              <a:t>electrical cabinets up to</a:t>
            </a:r>
            <a:r>
              <a:rPr lang="ru-RU" sz="1600" b="1" dirty="0"/>
              <a:t> 6300 </a:t>
            </a:r>
            <a:r>
              <a:rPr lang="en-US" sz="1600" b="1" dirty="0"/>
              <a:t>A</a:t>
            </a:r>
            <a:endParaRPr lang="ru-RU" sz="16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0640B6-2BB8-4988-9EED-F252B51F07A4}"/>
              </a:ext>
            </a:extLst>
          </p:cNvPr>
          <p:cNvSpPr/>
          <p:nvPr/>
        </p:nvSpPr>
        <p:spPr>
          <a:xfrm>
            <a:off x="4791680" y="2512642"/>
            <a:ext cx="37914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Dismountable construction on a fully symmetrical profile</a:t>
            </a:r>
            <a:endParaRPr lang="ru-RU" sz="1400" dirty="0"/>
          </a:p>
          <a:p>
            <a:pPr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</a:pPr>
            <a:endParaRPr lang="ru-RU" sz="1400" dirty="0"/>
          </a:p>
          <a:p>
            <a:pPr marL="174625" indent="-174625"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Up to 4b separation class</a:t>
            </a:r>
            <a:endParaRPr lang="ru-RU" sz="1400" dirty="0"/>
          </a:p>
          <a:p>
            <a:pPr marL="174625" indent="-174625"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4625" indent="-174625"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European certificates</a:t>
            </a:r>
            <a:endParaRPr lang="ru-RU" sz="14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7D2007B-08A2-4F25-B362-CA15791B9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14" y="1559980"/>
            <a:ext cx="3768717" cy="377374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B47B865-B5E0-4C10-9BB9-B8408C9F67E1}"/>
              </a:ext>
            </a:extLst>
          </p:cNvPr>
          <p:cNvSpPr/>
          <p:nvPr/>
        </p:nvSpPr>
        <p:spPr bwMode="auto">
          <a:xfrm>
            <a:off x="888314" y="563270"/>
            <a:ext cx="3718216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Key Projects</a:t>
            </a:r>
            <a:endParaRPr lang="ru-RU" sz="2400" dirty="0">
              <a:latin typeface="Arial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863600" y="2324242"/>
          <a:ext cx="744112" cy="561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CorelDRAW" r:id="rId5" imgW="1951358" imgH="1473673" progId="CorelDraw.Graphic.20">
                  <p:embed/>
                </p:oleObj>
              </mc:Choice>
              <mc:Fallback>
                <p:oleObj name="CorelDRAW" r:id="rId5" imgW="1951358" imgH="1473673" progId="CorelDraw.Graphic.20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3600" y="2324242"/>
                        <a:ext cx="744112" cy="561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555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6B0BA40-2CC0-41CC-AEB4-311453667E5F}"/>
              </a:ext>
            </a:extLst>
          </p:cNvPr>
          <p:cNvSpPr/>
          <p:nvPr/>
        </p:nvSpPr>
        <p:spPr>
          <a:xfrm>
            <a:off x="803564" y="1559980"/>
            <a:ext cx="7015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LESTA</a:t>
            </a:r>
            <a:endParaRPr lang="ru-RU" sz="1600" b="1" dirty="0"/>
          </a:p>
          <a:p>
            <a:r>
              <a:rPr lang="ru-RU" sz="1600" b="1" dirty="0"/>
              <a:t>I</a:t>
            </a:r>
            <a:r>
              <a:rPr lang="en-US" sz="1600" b="1" dirty="0"/>
              <a:t>EK</a:t>
            </a:r>
            <a:r>
              <a:rPr lang="ru-RU" sz="1600" b="1" baseline="30000" dirty="0"/>
              <a:t>®</a:t>
            </a:r>
            <a:r>
              <a:rPr lang="ru-RU" sz="1600" b="1" dirty="0"/>
              <a:t> </a:t>
            </a:r>
            <a:r>
              <a:rPr lang="en-US" sz="1600" b="1" dirty="0"/>
              <a:t>Metal ladder trays</a:t>
            </a:r>
            <a:endParaRPr lang="ru-RU" sz="16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AD11B5-9E65-4259-859F-A501E80BCF02}"/>
              </a:ext>
            </a:extLst>
          </p:cNvPr>
          <p:cNvSpPr/>
          <p:nvPr/>
        </p:nvSpPr>
        <p:spPr>
          <a:xfrm>
            <a:off x="763359" y="2276475"/>
            <a:ext cx="379143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Unique design - increased hardness, increased bearing capacity</a:t>
            </a:r>
            <a:endParaRPr lang="ru-RU" sz="14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Optimal set of accessories</a:t>
            </a:r>
            <a:endParaRPr lang="ru-RU" sz="14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Reinforced telescopic connection</a:t>
            </a:r>
            <a:endParaRPr lang="ru-RU" sz="14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Bonding technology - clinching</a:t>
            </a:r>
            <a:endParaRPr lang="ru-RU" sz="14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7EB626-F422-42B0-BC3E-D13B9EF97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99" y="1559980"/>
            <a:ext cx="3773742" cy="3773742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82FA7C5-0D22-4B96-A7F2-A34900B901D5}"/>
              </a:ext>
            </a:extLst>
          </p:cNvPr>
          <p:cNvSpPr/>
          <p:nvPr/>
        </p:nvSpPr>
        <p:spPr bwMode="auto">
          <a:xfrm>
            <a:off x="892453" y="563270"/>
            <a:ext cx="3718216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Key Projects</a:t>
            </a:r>
            <a:endParaRPr lang="ru-RU" sz="2400" dirty="0">
              <a:latin typeface="Arial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4606899" y="1550339"/>
          <a:ext cx="744112" cy="561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CorelDRAW" r:id="rId5" imgW="1951358" imgH="1473673" progId="CorelDraw.Graphic.20">
                  <p:embed/>
                </p:oleObj>
              </mc:Choice>
              <mc:Fallback>
                <p:oleObj name="CorelDRAW" r:id="rId5" imgW="1951358" imgH="1473673" progId="CorelDraw.Graphic.20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06899" y="1550339"/>
                        <a:ext cx="744112" cy="561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5353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BED6584-516A-4A51-83D5-9F9E218020AF}"/>
              </a:ext>
            </a:extLst>
          </p:cNvPr>
          <p:cNvSpPr/>
          <p:nvPr/>
        </p:nvSpPr>
        <p:spPr>
          <a:xfrm>
            <a:off x="4834656" y="1559980"/>
            <a:ext cx="3751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TITAN 5</a:t>
            </a:r>
          </a:p>
          <a:p>
            <a:r>
              <a:rPr lang="ru-RU" sz="1600" b="1" dirty="0"/>
              <a:t>IEK</a:t>
            </a:r>
            <a:r>
              <a:rPr lang="ru-RU" sz="1600" b="1" baseline="30000" dirty="0"/>
              <a:t>®</a:t>
            </a:r>
            <a:r>
              <a:rPr lang="en-US" sz="1600" b="1" baseline="30000" dirty="0"/>
              <a:t> </a:t>
            </a:r>
            <a:r>
              <a:rPr lang="en-US" sz="1600" b="1" dirty="0"/>
              <a:t>Metal cabinets</a:t>
            </a:r>
            <a:r>
              <a:rPr lang="ru-RU" sz="1600" b="1" dirty="0"/>
              <a:t>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401D5CD-E749-4F16-9511-AA2C71431F92}"/>
              </a:ext>
            </a:extLst>
          </p:cNvPr>
          <p:cNvSpPr/>
          <p:nvPr/>
        </p:nvSpPr>
        <p:spPr>
          <a:xfrm>
            <a:off x="4794451" y="2512642"/>
            <a:ext cx="37914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New construction with removable mounting frame - convenience and ease of assembly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A set of necessary accessories - busbars and non-flammable support included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Wide range of sizes - up to 216 modules</a:t>
            </a:r>
          </a:p>
          <a:p>
            <a:pPr>
              <a:spcAft>
                <a:spcPts val="0"/>
              </a:spcAft>
              <a:buClr>
                <a:srgbClr val="FFC000"/>
              </a:buClr>
            </a:pPr>
            <a:endParaRPr lang="ru-RU" sz="14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217773-28F4-40CB-A764-C8AAD8975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71" y="1559980"/>
            <a:ext cx="3771229" cy="3773743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20793B6-72A8-4AC4-A02F-C46F99044989}"/>
              </a:ext>
            </a:extLst>
          </p:cNvPr>
          <p:cNvSpPr/>
          <p:nvPr/>
        </p:nvSpPr>
        <p:spPr bwMode="auto">
          <a:xfrm>
            <a:off x="892453" y="563270"/>
            <a:ext cx="3718216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Key Projects</a:t>
            </a:r>
            <a:endParaRPr lang="ru-RU" sz="2400" dirty="0">
              <a:latin typeface="Arial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906821" y="1553630"/>
          <a:ext cx="744112" cy="561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CorelDRAW" r:id="rId5" imgW="1951358" imgH="1473673" progId="CorelDraw.Graphic.20">
                  <p:embed/>
                </p:oleObj>
              </mc:Choice>
              <mc:Fallback>
                <p:oleObj name="CorelDRAW" r:id="rId5" imgW="1951358" imgH="1473673" progId="CorelDraw.Graphic.2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6821" y="1553630"/>
                        <a:ext cx="744112" cy="561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1868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BED6584-516A-4A51-83D5-9F9E218020AF}"/>
              </a:ext>
            </a:extLst>
          </p:cNvPr>
          <p:cNvSpPr/>
          <p:nvPr/>
        </p:nvSpPr>
        <p:spPr>
          <a:xfrm>
            <a:off x="803564" y="1559980"/>
            <a:ext cx="7015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ITK</a:t>
            </a:r>
            <a:r>
              <a:rPr lang="en-US" sz="1600" b="1" baseline="30000" dirty="0"/>
              <a:t>®</a:t>
            </a:r>
            <a:r>
              <a:rPr lang="en-US" sz="1600" b="1" dirty="0"/>
              <a:t> by ZPAS</a:t>
            </a:r>
          </a:p>
          <a:p>
            <a:r>
              <a:rPr lang="en-US" sz="1600" b="1" dirty="0"/>
              <a:t>Complex solutions for data centers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401D5CD-E749-4F16-9511-AA2C71431F92}"/>
              </a:ext>
            </a:extLst>
          </p:cNvPr>
          <p:cNvSpPr/>
          <p:nvPr/>
        </p:nvSpPr>
        <p:spPr>
          <a:xfrm>
            <a:off x="763359" y="2512642"/>
            <a:ext cx="3662337" cy="244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Server cabinets</a:t>
            </a:r>
            <a:r>
              <a:rPr lang="ru-RU" sz="1400" dirty="0"/>
              <a:t> ITK</a:t>
            </a:r>
            <a:r>
              <a:rPr lang="ru-RU" sz="1400" baseline="30000" dirty="0"/>
              <a:t>®</a:t>
            </a:r>
            <a:r>
              <a:rPr lang="ru-RU" sz="1400" dirty="0"/>
              <a:t> by ZPAS</a:t>
            </a:r>
          </a:p>
          <a:p>
            <a:pPr marL="176400">
              <a:spcAft>
                <a:spcPts val="400"/>
              </a:spcAft>
              <a:buClr>
                <a:srgbClr val="FFC000"/>
              </a:buClr>
            </a:pPr>
            <a:endParaRPr lang="ru-RU" sz="14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Accessories</a:t>
            </a:r>
            <a:endParaRPr lang="ru-RU" sz="14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Optic</a:t>
            </a:r>
            <a:r>
              <a:rPr lang="ru-RU" sz="1400" dirty="0"/>
              <a:t> </a:t>
            </a:r>
            <a:r>
              <a:rPr lang="en-US" sz="1400" dirty="0"/>
              <a:t>wire tray system</a:t>
            </a:r>
            <a:endParaRPr lang="ru-RU" sz="14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Air conditioning systems for data centers</a:t>
            </a:r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Monitoring systems</a:t>
            </a:r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1F559C-2CFA-41F7-9CA9-DACFEB28E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98" y="1559980"/>
            <a:ext cx="3773743" cy="377374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66B41D-80D0-40C4-B59A-413F4E24162B}"/>
              </a:ext>
            </a:extLst>
          </p:cNvPr>
          <p:cNvSpPr/>
          <p:nvPr/>
        </p:nvSpPr>
        <p:spPr bwMode="auto">
          <a:xfrm>
            <a:off x="892453" y="563270"/>
            <a:ext cx="3718216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Key Projects</a:t>
            </a:r>
            <a:endParaRPr lang="ru-RU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61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BED6584-516A-4A51-83D5-9F9E218020AF}"/>
              </a:ext>
            </a:extLst>
          </p:cNvPr>
          <p:cNvSpPr/>
          <p:nvPr/>
        </p:nvSpPr>
        <p:spPr>
          <a:xfrm>
            <a:off x="4808899" y="1559980"/>
            <a:ext cx="3662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Twisted copper pair wire</a:t>
            </a:r>
            <a:r>
              <a:rPr lang="ru-RU" sz="1600" b="1" dirty="0"/>
              <a:t> ITK</a:t>
            </a:r>
            <a:r>
              <a:rPr lang="ru-RU" sz="1600" b="1" baseline="30000" dirty="0"/>
              <a:t>®</a:t>
            </a:r>
            <a:r>
              <a:rPr lang="ru-RU" sz="1600" b="1" dirty="0"/>
              <a:t> </a:t>
            </a:r>
          </a:p>
          <a:p>
            <a:r>
              <a:rPr lang="en-US" sz="1600" b="1" dirty="0"/>
              <a:t>Made in Russia</a:t>
            </a:r>
            <a:endParaRPr lang="ru-RU" sz="16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66B41D-80D0-40C4-B59A-413F4E24162B}"/>
              </a:ext>
            </a:extLst>
          </p:cNvPr>
          <p:cNvSpPr/>
          <p:nvPr/>
        </p:nvSpPr>
        <p:spPr bwMode="auto">
          <a:xfrm>
            <a:off x="892453" y="563270"/>
            <a:ext cx="3718216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Key Projects</a:t>
            </a:r>
            <a:endParaRPr lang="ru-RU" sz="2400" dirty="0">
              <a:latin typeface="Arial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5B3EC8-6D06-4193-AD89-AA4312B6A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83" y="1559980"/>
            <a:ext cx="3773744" cy="377374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D489D5-ABC8-4AC5-A73D-4998DAAB3129}"/>
              </a:ext>
            </a:extLst>
          </p:cNvPr>
          <p:cNvSpPr/>
          <p:nvPr/>
        </p:nvSpPr>
        <p:spPr>
          <a:xfrm>
            <a:off x="4808899" y="2512642"/>
            <a:ext cx="366233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Fire-resistant cable for fire protection systems. European development</a:t>
            </a:r>
          </a:p>
          <a:p>
            <a:pPr marL="174625" indent="-174625"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4625" indent="-174625">
              <a:spcAft>
                <a:spcPts val="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Industrial RS-485 cable smart energy meters</a:t>
            </a:r>
          </a:p>
          <a:p>
            <a:pPr>
              <a:spcAft>
                <a:spcPts val="0"/>
              </a:spcAft>
              <a:buClr>
                <a:srgbClr val="70AC32"/>
              </a:buClr>
            </a:pPr>
            <a:endParaRPr lang="ru-RU" sz="1400" dirty="0"/>
          </a:p>
          <a:p>
            <a:pPr marL="174625" indent="-174625">
              <a:spcAft>
                <a:spcPts val="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Fire-resistant RS-485 cable, halogen-free for industrial enterprises, armored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35758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9A578151-2BC5-4794-95D9-CCFAA8677C56}"/>
              </a:ext>
            </a:extLst>
          </p:cNvPr>
          <p:cNvGrpSpPr/>
          <p:nvPr/>
        </p:nvGrpSpPr>
        <p:grpSpPr>
          <a:xfrm rot="10800000">
            <a:off x="5937600" y="1547726"/>
            <a:ext cx="2440188" cy="2971503"/>
            <a:chOff x="683577" y="1520726"/>
            <a:chExt cx="2440188" cy="2971503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2FF708F4-E664-45C4-943C-1357F69507F7}"/>
                </a:ext>
              </a:extLst>
            </p:cNvPr>
            <p:cNvGrpSpPr/>
            <p:nvPr/>
          </p:nvGrpSpPr>
          <p:grpSpPr>
            <a:xfrm>
              <a:off x="683577" y="1520726"/>
              <a:ext cx="2440188" cy="630000"/>
              <a:chOff x="683577" y="1520726"/>
              <a:chExt cx="2440188" cy="630000"/>
            </a:xfrm>
          </p:grpSpPr>
          <p:sp>
            <p:nvSpPr>
              <p:cNvPr id="88" name="Прямоугольник: скругленные углы 87">
                <a:extLst>
                  <a:ext uri="{FF2B5EF4-FFF2-40B4-BE49-F238E27FC236}">
                    <a16:creationId xmlns:a16="http://schemas.microsoft.com/office/drawing/2014/main" id="{3CA781D3-CE01-4545-85CF-55A43FB41B6F}"/>
                  </a:ext>
                </a:extLst>
              </p:cNvPr>
              <p:cNvSpPr/>
              <p:nvPr/>
            </p:nvSpPr>
            <p:spPr bwMode="auto">
              <a:xfrm>
                <a:off x="683577" y="1520726"/>
                <a:ext cx="2054116" cy="576000"/>
              </a:xfrm>
              <a:prstGeom prst="roundRect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Овал 88">
                <a:extLst>
                  <a:ext uri="{FF2B5EF4-FFF2-40B4-BE49-F238E27FC236}">
                    <a16:creationId xmlns:a16="http://schemas.microsoft.com/office/drawing/2014/main" id="{FB4441B0-F236-4586-ACA8-588DC4DA2B3F}"/>
                  </a:ext>
                </a:extLst>
              </p:cNvPr>
              <p:cNvSpPr/>
              <p:nvPr/>
            </p:nvSpPr>
            <p:spPr bwMode="auto">
              <a:xfrm>
                <a:off x="2493765" y="1520726"/>
                <a:ext cx="630000" cy="630000"/>
              </a:xfrm>
              <a:prstGeom prst="ellipse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02C3063E-5A7B-4D13-B93C-3AFFB2234C12}"/>
                </a:ext>
              </a:extLst>
            </p:cNvPr>
            <p:cNvGrpSpPr/>
            <p:nvPr/>
          </p:nvGrpSpPr>
          <p:grpSpPr>
            <a:xfrm>
              <a:off x="689502" y="2301227"/>
              <a:ext cx="2434263" cy="630000"/>
              <a:chOff x="689502" y="2282715"/>
              <a:chExt cx="2434263" cy="630000"/>
            </a:xfrm>
          </p:grpSpPr>
          <p:sp>
            <p:nvSpPr>
              <p:cNvPr id="86" name="Прямоугольник: скругленные углы 85">
                <a:extLst>
                  <a:ext uri="{FF2B5EF4-FFF2-40B4-BE49-F238E27FC236}">
                    <a16:creationId xmlns:a16="http://schemas.microsoft.com/office/drawing/2014/main" id="{7C9145CB-6A39-478D-9952-1EBF318FF8A6}"/>
                  </a:ext>
                </a:extLst>
              </p:cNvPr>
              <p:cNvSpPr/>
              <p:nvPr/>
            </p:nvSpPr>
            <p:spPr bwMode="auto">
              <a:xfrm>
                <a:off x="689502" y="2309715"/>
                <a:ext cx="2054116" cy="576000"/>
              </a:xfrm>
              <a:prstGeom prst="roundRect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7" name="Овал 86">
                <a:extLst>
                  <a:ext uri="{FF2B5EF4-FFF2-40B4-BE49-F238E27FC236}">
                    <a16:creationId xmlns:a16="http://schemas.microsoft.com/office/drawing/2014/main" id="{6DA85E52-8D93-4BD6-BFEA-B6C3FE63154E}"/>
                  </a:ext>
                </a:extLst>
              </p:cNvPr>
              <p:cNvSpPr/>
              <p:nvPr/>
            </p:nvSpPr>
            <p:spPr bwMode="auto">
              <a:xfrm>
                <a:off x="2493765" y="2282715"/>
                <a:ext cx="630000" cy="630000"/>
              </a:xfrm>
              <a:prstGeom prst="ellipse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0" name="Группа 79">
              <a:extLst>
                <a:ext uri="{FF2B5EF4-FFF2-40B4-BE49-F238E27FC236}">
                  <a16:creationId xmlns:a16="http://schemas.microsoft.com/office/drawing/2014/main" id="{885239B6-7C12-4791-A5B1-B58DA49898BF}"/>
                </a:ext>
              </a:extLst>
            </p:cNvPr>
            <p:cNvGrpSpPr/>
            <p:nvPr/>
          </p:nvGrpSpPr>
          <p:grpSpPr>
            <a:xfrm>
              <a:off x="689502" y="3081728"/>
              <a:ext cx="2434263" cy="630000"/>
              <a:chOff x="689502" y="3072472"/>
              <a:chExt cx="2434263" cy="630000"/>
            </a:xfrm>
          </p:grpSpPr>
          <p:sp>
            <p:nvSpPr>
              <p:cNvPr id="84" name="Прямоугольник: скругленные углы 83">
                <a:extLst>
                  <a:ext uri="{FF2B5EF4-FFF2-40B4-BE49-F238E27FC236}">
                    <a16:creationId xmlns:a16="http://schemas.microsoft.com/office/drawing/2014/main" id="{526DD13B-2C22-491F-B2F0-73B59DD13C6F}"/>
                  </a:ext>
                </a:extLst>
              </p:cNvPr>
              <p:cNvSpPr/>
              <p:nvPr/>
            </p:nvSpPr>
            <p:spPr bwMode="auto">
              <a:xfrm>
                <a:off x="689502" y="3099472"/>
                <a:ext cx="2054116" cy="576000"/>
              </a:xfrm>
              <a:prstGeom prst="roundRect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5" name="Овал 84">
                <a:extLst>
                  <a:ext uri="{FF2B5EF4-FFF2-40B4-BE49-F238E27FC236}">
                    <a16:creationId xmlns:a16="http://schemas.microsoft.com/office/drawing/2014/main" id="{DFC53EED-9E36-4CF3-8FB2-E2F13FA02981}"/>
                  </a:ext>
                </a:extLst>
              </p:cNvPr>
              <p:cNvSpPr/>
              <p:nvPr/>
            </p:nvSpPr>
            <p:spPr bwMode="auto">
              <a:xfrm>
                <a:off x="2493765" y="3072472"/>
                <a:ext cx="630000" cy="630000"/>
              </a:xfrm>
              <a:prstGeom prst="ellipse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3C0CF2F8-0F32-40B0-AD6C-4B8099EEAF74}"/>
                </a:ext>
              </a:extLst>
            </p:cNvPr>
            <p:cNvGrpSpPr/>
            <p:nvPr/>
          </p:nvGrpSpPr>
          <p:grpSpPr>
            <a:xfrm>
              <a:off x="689502" y="3862229"/>
              <a:ext cx="2434263" cy="630000"/>
              <a:chOff x="689502" y="3862229"/>
              <a:chExt cx="2434263" cy="630000"/>
            </a:xfrm>
          </p:grpSpPr>
          <p:sp>
            <p:nvSpPr>
              <p:cNvPr id="82" name="Прямоугольник: скругленные углы 81">
                <a:extLst>
                  <a:ext uri="{FF2B5EF4-FFF2-40B4-BE49-F238E27FC236}">
                    <a16:creationId xmlns:a16="http://schemas.microsoft.com/office/drawing/2014/main" id="{29CCF9D9-17F2-4F9C-86FF-1DD51F136CC9}"/>
                  </a:ext>
                </a:extLst>
              </p:cNvPr>
              <p:cNvSpPr/>
              <p:nvPr/>
            </p:nvSpPr>
            <p:spPr bwMode="auto">
              <a:xfrm>
                <a:off x="689502" y="3889229"/>
                <a:ext cx="2054117" cy="576000"/>
              </a:xfrm>
              <a:prstGeom prst="roundRect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3" name="Овал 82">
                <a:extLst>
                  <a:ext uri="{FF2B5EF4-FFF2-40B4-BE49-F238E27FC236}">
                    <a16:creationId xmlns:a16="http://schemas.microsoft.com/office/drawing/2014/main" id="{2C704504-1166-47A8-867C-E220D809E331}"/>
                  </a:ext>
                </a:extLst>
              </p:cNvPr>
              <p:cNvSpPr/>
              <p:nvPr/>
            </p:nvSpPr>
            <p:spPr bwMode="auto">
              <a:xfrm>
                <a:off x="2493765" y="3862229"/>
                <a:ext cx="630000" cy="630000"/>
              </a:xfrm>
              <a:prstGeom prst="ellipse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BF435D7-DBD6-4B39-96A2-0B17882EDDA4}"/>
              </a:ext>
            </a:extLst>
          </p:cNvPr>
          <p:cNvGrpSpPr/>
          <p:nvPr/>
        </p:nvGrpSpPr>
        <p:grpSpPr>
          <a:xfrm>
            <a:off x="871618" y="1520726"/>
            <a:ext cx="2252147" cy="2971503"/>
            <a:chOff x="871618" y="1520726"/>
            <a:chExt cx="2252147" cy="2971503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1E16DCF5-658F-4017-895C-5D0DFB6B4651}"/>
                </a:ext>
              </a:extLst>
            </p:cNvPr>
            <p:cNvGrpSpPr/>
            <p:nvPr/>
          </p:nvGrpSpPr>
          <p:grpSpPr>
            <a:xfrm>
              <a:off x="871618" y="1520726"/>
              <a:ext cx="2252147" cy="630000"/>
              <a:chOff x="871618" y="1520726"/>
              <a:chExt cx="2252147" cy="630000"/>
            </a:xfrm>
          </p:grpSpPr>
          <p:sp>
            <p:nvSpPr>
              <p:cNvPr id="57" name="Прямоугольник: скругленные углы 56">
                <a:extLst>
                  <a:ext uri="{FF2B5EF4-FFF2-40B4-BE49-F238E27FC236}">
                    <a16:creationId xmlns:a16="http://schemas.microsoft.com/office/drawing/2014/main" id="{6D9D5F2F-1AC8-4153-9EB7-0ADC6999044E}"/>
                  </a:ext>
                </a:extLst>
              </p:cNvPr>
              <p:cNvSpPr/>
              <p:nvPr/>
            </p:nvSpPr>
            <p:spPr bwMode="auto">
              <a:xfrm>
                <a:off x="871618" y="1547726"/>
                <a:ext cx="1872000" cy="576000"/>
              </a:xfrm>
              <a:prstGeom prst="roundRect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F1668689-EB6F-4E64-828B-CCCAE68E5829}"/>
                  </a:ext>
                </a:extLst>
              </p:cNvPr>
              <p:cNvSpPr/>
              <p:nvPr/>
            </p:nvSpPr>
            <p:spPr bwMode="auto">
              <a:xfrm>
                <a:off x="2493765" y="1520726"/>
                <a:ext cx="630000" cy="630000"/>
              </a:xfrm>
              <a:prstGeom prst="ellipse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CED95A54-0088-492A-BD9F-885D1E2C0CA5}"/>
                </a:ext>
              </a:extLst>
            </p:cNvPr>
            <p:cNvGrpSpPr/>
            <p:nvPr/>
          </p:nvGrpSpPr>
          <p:grpSpPr>
            <a:xfrm>
              <a:off x="871618" y="2301227"/>
              <a:ext cx="2252147" cy="630000"/>
              <a:chOff x="871618" y="2282715"/>
              <a:chExt cx="2252147" cy="630000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6338D12A-62C9-4647-93CF-1BBC66DB3488}"/>
                  </a:ext>
                </a:extLst>
              </p:cNvPr>
              <p:cNvSpPr/>
              <p:nvPr/>
            </p:nvSpPr>
            <p:spPr bwMode="auto">
              <a:xfrm>
                <a:off x="871618" y="2309715"/>
                <a:ext cx="1872000" cy="576000"/>
              </a:xfrm>
              <a:prstGeom prst="roundRect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83FBAF2A-5790-49CD-8006-21A9BCABBFA3}"/>
                  </a:ext>
                </a:extLst>
              </p:cNvPr>
              <p:cNvSpPr/>
              <p:nvPr/>
            </p:nvSpPr>
            <p:spPr bwMode="auto">
              <a:xfrm>
                <a:off x="2493765" y="2282715"/>
                <a:ext cx="630000" cy="630000"/>
              </a:xfrm>
              <a:prstGeom prst="ellipse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3D092E4F-C53F-4483-84E2-71A42E99CE4D}"/>
                </a:ext>
              </a:extLst>
            </p:cNvPr>
            <p:cNvGrpSpPr/>
            <p:nvPr/>
          </p:nvGrpSpPr>
          <p:grpSpPr>
            <a:xfrm>
              <a:off x="871618" y="3081728"/>
              <a:ext cx="2252147" cy="630000"/>
              <a:chOff x="871618" y="3072472"/>
              <a:chExt cx="2252147" cy="630000"/>
            </a:xfrm>
          </p:grpSpPr>
          <p:sp>
            <p:nvSpPr>
              <p:cNvPr id="53" name="Прямоугольник: скругленные углы 52">
                <a:extLst>
                  <a:ext uri="{FF2B5EF4-FFF2-40B4-BE49-F238E27FC236}">
                    <a16:creationId xmlns:a16="http://schemas.microsoft.com/office/drawing/2014/main" id="{C9ED756D-DBC1-4628-82A2-940F1EBB8AE4}"/>
                  </a:ext>
                </a:extLst>
              </p:cNvPr>
              <p:cNvSpPr/>
              <p:nvPr/>
            </p:nvSpPr>
            <p:spPr bwMode="auto">
              <a:xfrm>
                <a:off x="871618" y="3099472"/>
                <a:ext cx="1872000" cy="576000"/>
              </a:xfrm>
              <a:prstGeom prst="roundRect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0F3C3D31-6731-4D4D-90FA-6EB109AA1740}"/>
                  </a:ext>
                </a:extLst>
              </p:cNvPr>
              <p:cNvSpPr/>
              <p:nvPr/>
            </p:nvSpPr>
            <p:spPr bwMode="auto">
              <a:xfrm>
                <a:off x="2493765" y="3072472"/>
                <a:ext cx="630000" cy="630000"/>
              </a:xfrm>
              <a:prstGeom prst="ellipse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D7178AF-810A-408B-BAAA-5258BAAEBA17}"/>
                </a:ext>
              </a:extLst>
            </p:cNvPr>
            <p:cNvGrpSpPr/>
            <p:nvPr/>
          </p:nvGrpSpPr>
          <p:grpSpPr>
            <a:xfrm>
              <a:off x="871618" y="3862229"/>
              <a:ext cx="2252147" cy="630000"/>
              <a:chOff x="871618" y="3862229"/>
              <a:chExt cx="2252147" cy="630000"/>
            </a:xfrm>
          </p:grpSpPr>
          <p:sp>
            <p:nvSpPr>
              <p:cNvPr id="51" name="Прямоугольник: скругленные углы 50">
                <a:extLst>
                  <a:ext uri="{FF2B5EF4-FFF2-40B4-BE49-F238E27FC236}">
                    <a16:creationId xmlns:a16="http://schemas.microsoft.com/office/drawing/2014/main" id="{3399A344-2C40-4B1E-94EB-D5757448AAB2}"/>
                  </a:ext>
                </a:extLst>
              </p:cNvPr>
              <p:cNvSpPr/>
              <p:nvPr/>
            </p:nvSpPr>
            <p:spPr bwMode="auto">
              <a:xfrm>
                <a:off x="871618" y="3889229"/>
                <a:ext cx="1872000" cy="576000"/>
              </a:xfrm>
              <a:prstGeom prst="roundRect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517A75-5FC8-45CA-897F-30EF43BC1738}"/>
                  </a:ext>
                </a:extLst>
              </p:cNvPr>
              <p:cNvSpPr/>
              <p:nvPr/>
            </p:nvSpPr>
            <p:spPr bwMode="auto">
              <a:xfrm>
                <a:off x="2493765" y="3862229"/>
                <a:ext cx="630000" cy="630000"/>
              </a:xfrm>
              <a:prstGeom prst="ellipse">
                <a:avLst/>
              </a:prstGeom>
              <a:solidFill>
                <a:schemeClr val="bg1"/>
              </a:solidFill>
              <a:ln w="9525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B043FD-79BD-46E1-9CB5-EC9B8F54C2D5}"/>
              </a:ext>
            </a:extLst>
          </p:cNvPr>
          <p:cNvSpPr/>
          <p:nvPr/>
        </p:nvSpPr>
        <p:spPr bwMode="auto">
          <a:xfrm>
            <a:off x="892454" y="563270"/>
            <a:ext cx="2553005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About us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2EEEFFE-70C6-4E70-A919-03CBC14CC4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9" t="38249" r="36958" b="49596"/>
          <a:stretch/>
        </p:blipFill>
        <p:spPr>
          <a:xfrm>
            <a:off x="3398982" y="2626756"/>
            <a:ext cx="2272146" cy="770906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33F5C58-F81C-442E-96D0-F92E6F37A7D1}"/>
              </a:ext>
            </a:extLst>
          </p:cNvPr>
          <p:cNvSpPr/>
          <p:nvPr/>
        </p:nvSpPr>
        <p:spPr>
          <a:xfrm>
            <a:off x="798945" y="4945810"/>
            <a:ext cx="75542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IEK GROUP — </a:t>
            </a:r>
            <a:r>
              <a:rPr lang="en-US" sz="1400" dirty="0"/>
              <a:t>is one of the leading Russian suppliers and manufacturers of lighting and electrical equipment under the brand name IEK</a:t>
            </a:r>
            <a:r>
              <a:rPr lang="en-US" sz="1400" baseline="30000" dirty="0"/>
              <a:t>®</a:t>
            </a:r>
            <a:r>
              <a:rPr lang="en-US" sz="1400" dirty="0"/>
              <a:t> and LEDEL</a:t>
            </a:r>
            <a:r>
              <a:rPr lang="en-US" sz="1400" baseline="30000" dirty="0"/>
              <a:t>®</a:t>
            </a:r>
            <a:r>
              <a:rPr lang="en-US" sz="1400" dirty="0"/>
              <a:t>, industrial automation equipment ONI</a:t>
            </a:r>
            <a:r>
              <a:rPr lang="en-US" sz="1400" baseline="30000" dirty="0"/>
              <a:t>®</a:t>
            </a:r>
            <a:r>
              <a:rPr lang="en-US" sz="1400" dirty="0"/>
              <a:t> and product for IT technologies ITK</a:t>
            </a:r>
            <a:r>
              <a:rPr lang="en-US" sz="1400" baseline="30000" dirty="0"/>
              <a:t>®</a:t>
            </a:r>
            <a:r>
              <a:rPr lang="ru-RU" sz="1400" dirty="0"/>
              <a:t>. </a:t>
            </a:r>
            <a:endParaRPr lang="en-US" sz="1400" dirty="0"/>
          </a:p>
          <a:p>
            <a:r>
              <a:rPr lang="en-US" sz="1400" dirty="0"/>
              <a:t>From 2020 - owner of the platform for building and manufacturing automation </a:t>
            </a:r>
            <a:r>
              <a:rPr lang="en-US" sz="1400" dirty="0" err="1"/>
              <a:t>MasterSCADA</a:t>
            </a:r>
            <a:r>
              <a:rPr lang="en-US" sz="1400" dirty="0"/>
              <a:t>.</a:t>
            </a:r>
            <a:endParaRPr lang="ru-RU" sz="140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3159AA6-544B-4B14-9F6C-043F925DC691}"/>
              </a:ext>
            </a:extLst>
          </p:cNvPr>
          <p:cNvSpPr/>
          <p:nvPr/>
        </p:nvSpPr>
        <p:spPr>
          <a:xfrm>
            <a:off x="876241" y="1683383"/>
            <a:ext cx="1111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Established</a:t>
            </a:r>
            <a:endParaRPr lang="ru-RU" sz="1400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CC14834-6447-4F7F-AAFF-6CFCB61BAFFA}"/>
              </a:ext>
            </a:extLst>
          </p:cNvPr>
          <p:cNvSpPr/>
          <p:nvPr/>
        </p:nvSpPr>
        <p:spPr>
          <a:xfrm>
            <a:off x="871621" y="2445385"/>
            <a:ext cx="1071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Employees</a:t>
            </a:r>
            <a:endParaRPr lang="ru-RU" sz="1400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12EDB1E-4264-4690-BB37-B9C9720C90BC}"/>
              </a:ext>
            </a:extLst>
          </p:cNvPr>
          <p:cNvSpPr/>
          <p:nvPr/>
        </p:nvSpPr>
        <p:spPr>
          <a:xfrm>
            <a:off x="934858" y="3210449"/>
            <a:ext cx="1368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400" dirty="0"/>
              <a:t>Production facilities</a:t>
            </a:r>
            <a:endParaRPr lang="ru-RU" sz="1400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CEE68CC-F06E-433E-89D3-8F76F5B3A126}"/>
              </a:ext>
            </a:extLst>
          </p:cNvPr>
          <p:cNvSpPr/>
          <p:nvPr/>
        </p:nvSpPr>
        <p:spPr>
          <a:xfrm>
            <a:off x="887794" y="3897505"/>
            <a:ext cx="15817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050" dirty="0"/>
              <a:t>Products manufactured at Russian factories, per year</a:t>
            </a:r>
            <a:endParaRPr lang="ru-RU" sz="105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53A9646-4F26-41D7-97B8-FAA59664647C}"/>
              </a:ext>
            </a:extLst>
          </p:cNvPr>
          <p:cNvSpPr/>
          <p:nvPr/>
        </p:nvSpPr>
        <p:spPr>
          <a:xfrm>
            <a:off x="6570464" y="1681838"/>
            <a:ext cx="17972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Annual sales growth</a:t>
            </a:r>
            <a:endParaRPr lang="ru-RU" sz="140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9E804E93-5094-451E-B07E-66808087F76E}"/>
              </a:ext>
            </a:extLst>
          </p:cNvPr>
          <p:cNvSpPr/>
          <p:nvPr/>
        </p:nvSpPr>
        <p:spPr>
          <a:xfrm>
            <a:off x="6621270" y="2530317"/>
            <a:ext cx="1358064" cy="248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</a:pPr>
            <a:r>
              <a:rPr lang="en-US" sz="1400" dirty="0"/>
              <a:t>Product range </a:t>
            </a:r>
            <a:endParaRPr lang="ru-RU" sz="1400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3094FC1-B3EC-4708-9209-96F20E8DF1C0}"/>
              </a:ext>
            </a:extLst>
          </p:cNvPr>
          <p:cNvSpPr/>
          <p:nvPr/>
        </p:nvSpPr>
        <p:spPr>
          <a:xfrm>
            <a:off x="6660696" y="3294844"/>
            <a:ext cx="1811201" cy="248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400" dirty="0"/>
              <a:t>Warehouses’ area </a:t>
            </a:r>
            <a:endParaRPr lang="ru-RU" sz="1400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EE93547-4CB8-4F17-B22A-16E8D264CBEC}"/>
              </a:ext>
            </a:extLst>
          </p:cNvPr>
          <p:cNvSpPr/>
          <p:nvPr/>
        </p:nvSpPr>
        <p:spPr>
          <a:xfrm>
            <a:off x="6573698" y="4003966"/>
            <a:ext cx="1686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Of profit margin we </a:t>
            </a:r>
          </a:p>
          <a:p>
            <a:pPr>
              <a:lnSpc>
                <a:spcPts val="1200"/>
              </a:lnSpc>
            </a:pPr>
            <a:r>
              <a:rPr lang="en-US" sz="1200" dirty="0"/>
              <a:t>Invest to development</a:t>
            </a:r>
            <a:endParaRPr lang="ru-RU" sz="1200" dirty="0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ABDA7792-83E8-45C2-9EE7-4ADA13257E2B}"/>
              </a:ext>
            </a:extLst>
          </p:cNvPr>
          <p:cNvSpPr/>
          <p:nvPr/>
        </p:nvSpPr>
        <p:spPr>
          <a:xfrm>
            <a:off x="2516637" y="1589595"/>
            <a:ext cx="5822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in</a:t>
            </a:r>
            <a:endParaRPr lang="ru-RU" sz="800" dirty="0"/>
          </a:p>
          <a:p>
            <a:pPr algn="ctr"/>
            <a:r>
              <a:rPr lang="ru-RU" sz="1400" b="1" dirty="0"/>
              <a:t>1999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F4F44451-3974-42CA-A678-0DFCFF884EB9}"/>
              </a:ext>
            </a:extLst>
          </p:cNvPr>
          <p:cNvSpPr/>
          <p:nvPr/>
        </p:nvSpPr>
        <p:spPr>
          <a:xfrm>
            <a:off x="2482973" y="2416993"/>
            <a:ext cx="6495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More than</a:t>
            </a:r>
            <a:endParaRPr lang="ru-RU" sz="800" dirty="0"/>
          </a:p>
          <a:p>
            <a:pPr algn="ctr"/>
            <a:r>
              <a:rPr lang="ru-RU" sz="1400" b="1" dirty="0"/>
              <a:t>2000</a:t>
            </a:r>
            <a:endParaRPr lang="ru-RU" sz="800" dirty="0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1657EAE8-CB32-44B0-A8F7-F07E388FBB3A}"/>
              </a:ext>
            </a:extLst>
          </p:cNvPr>
          <p:cNvSpPr/>
          <p:nvPr/>
        </p:nvSpPr>
        <p:spPr>
          <a:xfrm>
            <a:off x="5972105" y="1646555"/>
            <a:ext cx="5934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7,5%</a:t>
            </a:r>
          </a:p>
          <a:p>
            <a:pPr algn="ctr"/>
            <a:r>
              <a:rPr lang="en-US" sz="800" dirty="0"/>
              <a:t>annually</a:t>
            </a:r>
            <a:endParaRPr lang="ru-RU" sz="800" dirty="0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FC06E03B-D4E8-48A7-9D8A-D139424E993B}"/>
              </a:ext>
            </a:extLst>
          </p:cNvPr>
          <p:cNvSpPr/>
          <p:nvPr/>
        </p:nvSpPr>
        <p:spPr>
          <a:xfrm>
            <a:off x="5951997" y="2415626"/>
            <a:ext cx="6110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12,5</a:t>
            </a:r>
          </a:p>
          <a:p>
            <a:pPr algn="ctr"/>
            <a:r>
              <a:rPr lang="en-US" sz="800" dirty="0"/>
              <a:t>thousand</a:t>
            </a:r>
            <a:endParaRPr lang="ru-RU" sz="800" dirty="0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E146D116-9D46-496E-83A9-FED38B42BA73}"/>
              </a:ext>
            </a:extLst>
          </p:cNvPr>
          <p:cNvSpPr/>
          <p:nvPr/>
        </p:nvSpPr>
        <p:spPr>
          <a:xfrm>
            <a:off x="5942285" y="4001875"/>
            <a:ext cx="6495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More than</a:t>
            </a:r>
            <a:endParaRPr lang="ru-RU" sz="800" dirty="0"/>
          </a:p>
          <a:p>
            <a:pPr algn="ctr"/>
            <a:r>
              <a:rPr lang="ru-RU" sz="1400" b="1" dirty="0"/>
              <a:t>50%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1A4E9A8-DE58-4C0D-87A7-AF302A532E79}"/>
              </a:ext>
            </a:extLst>
          </p:cNvPr>
          <p:cNvSpPr/>
          <p:nvPr/>
        </p:nvSpPr>
        <p:spPr>
          <a:xfrm>
            <a:off x="2531059" y="3147537"/>
            <a:ext cx="553357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53</a:t>
            </a:r>
          </a:p>
          <a:p>
            <a:pPr algn="ctr"/>
            <a:r>
              <a:rPr lang="en-US" sz="700" dirty="0"/>
              <a:t>thousand</a:t>
            </a:r>
            <a:endParaRPr lang="ru-RU" sz="1400" dirty="0"/>
          </a:p>
          <a:p>
            <a:pPr algn="ctr"/>
            <a:r>
              <a:rPr lang="en-US" sz="800" dirty="0"/>
              <a:t>m</a:t>
            </a:r>
            <a:r>
              <a:rPr lang="en-US" sz="800" baseline="30000" dirty="0"/>
              <a:t>3</a:t>
            </a:r>
            <a:endParaRPr lang="ru-RU" sz="800" baseline="30000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A9FDFC60-D605-43B3-A739-65ECC1302816}"/>
              </a:ext>
            </a:extLst>
          </p:cNvPr>
          <p:cNvSpPr/>
          <p:nvPr/>
        </p:nvSpPr>
        <p:spPr>
          <a:xfrm>
            <a:off x="5951996" y="3143369"/>
            <a:ext cx="6110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72</a:t>
            </a:r>
          </a:p>
          <a:p>
            <a:pPr algn="ctr"/>
            <a:r>
              <a:rPr lang="en-US" sz="800" dirty="0"/>
              <a:t>thousand</a:t>
            </a:r>
            <a:endParaRPr lang="ru-RU" sz="800" dirty="0"/>
          </a:p>
          <a:p>
            <a:pPr algn="ctr"/>
            <a:r>
              <a:rPr lang="en-US" sz="800" dirty="0"/>
              <a:t>m</a:t>
            </a:r>
            <a:r>
              <a:rPr lang="en-US" sz="800" baseline="30000" dirty="0"/>
              <a:t>3</a:t>
            </a:r>
            <a:endParaRPr lang="ru-RU" sz="800" baseline="30000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C9A03671-9E95-47A4-B07E-D5D6C0ED1228}"/>
              </a:ext>
            </a:extLst>
          </p:cNvPr>
          <p:cNvSpPr/>
          <p:nvPr/>
        </p:nvSpPr>
        <p:spPr>
          <a:xfrm>
            <a:off x="2566329" y="3974471"/>
            <a:ext cx="482824" cy="409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/>
              <a:t>218</a:t>
            </a:r>
          </a:p>
          <a:p>
            <a:pPr algn="ctr"/>
            <a:r>
              <a:rPr lang="en-US" sz="800" dirty="0" err="1"/>
              <a:t>mln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521555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C546579-4D40-47C9-8053-FD4E6ABE36F0}"/>
              </a:ext>
            </a:extLst>
          </p:cNvPr>
          <p:cNvSpPr/>
          <p:nvPr/>
        </p:nvSpPr>
        <p:spPr bwMode="auto">
          <a:xfrm>
            <a:off x="4610668" y="1483359"/>
            <a:ext cx="3769972" cy="3773745"/>
          </a:xfrm>
          <a:prstGeom prst="rect">
            <a:avLst/>
          </a:prstGeom>
          <a:blipFill>
            <a:blip r:embed="rId3"/>
            <a:stretch>
              <a:fillRect l="-118089" t="-48390" r="-18089" b="-7910"/>
            </a:stretch>
          </a:blipFill>
          <a:ln w="9525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6A3DA6-631D-4753-97A6-54AC319083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8" y="2509565"/>
            <a:ext cx="2700492" cy="41092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8F6DB1B-EE70-4B31-9860-D583352A7231}"/>
              </a:ext>
            </a:extLst>
          </p:cNvPr>
          <p:cNvSpPr/>
          <p:nvPr/>
        </p:nvSpPr>
        <p:spPr bwMode="auto">
          <a:xfrm>
            <a:off x="892453" y="563270"/>
            <a:ext cx="3718216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Key Projects</a:t>
            </a:r>
            <a:endParaRPr lang="ru-RU" sz="2400" dirty="0">
              <a:latin typeface="Arial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AA7B7E8-2D85-415F-90D7-C4AD590FF150}"/>
              </a:ext>
            </a:extLst>
          </p:cNvPr>
          <p:cNvSpPr/>
          <p:nvPr/>
        </p:nvSpPr>
        <p:spPr>
          <a:xfrm>
            <a:off x="622163" y="3816999"/>
            <a:ext cx="3847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lnSpc>
                <a:spcPts val="16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Improved technical characteristics</a:t>
            </a:r>
          </a:p>
          <a:p>
            <a:pPr marL="174625" indent="-174625">
              <a:lnSpc>
                <a:spcPts val="16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400" dirty="0"/>
          </a:p>
          <a:p>
            <a:pPr marL="174625" indent="-174625">
              <a:lnSpc>
                <a:spcPts val="16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Light control systems</a:t>
            </a:r>
            <a:endParaRPr lang="ru-RU" sz="14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E1E05CC-4C62-471D-A248-EAF92CFDF25E}"/>
              </a:ext>
            </a:extLst>
          </p:cNvPr>
          <p:cNvSpPr/>
          <p:nvPr/>
        </p:nvSpPr>
        <p:spPr>
          <a:xfrm>
            <a:off x="794328" y="1352726"/>
            <a:ext cx="70156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Professional lighting equipment</a:t>
            </a:r>
            <a:endParaRPr lang="ru-RU" sz="1600" b="1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D07E8AF-1F0C-4547-B24A-BC68723016A4}"/>
              </a:ext>
            </a:extLst>
          </p:cNvPr>
          <p:cNvSpPr/>
          <p:nvPr/>
        </p:nvSpPr>
        <p:spPr bwMode="auto">
          <a:xfrm>
            <a:off x="4610667" y="4903161"/>
            <a:ext cx="3769973" cy="707886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E5A1AF8-DEA9-4746-8567-05CFE7C85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769" y="4113213"/>
            <a:ext cx="1494099" cy="175052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5F139DF-4F18-4BB4-AC16-339095A41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000">
            <a:off x="3326841" y="4319153"/>
            <a:ext cx="2790334" cy="13386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B77D52-2B64-4A1F-9B5C-505ACA7F8B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7669">
            <a:off x="6678102" y="4400802"/>
            <a:ext cx="2024935" cy="118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90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3AF7F5C-1344-43B0-A8C1-77B847B7AED2}"/>
              </a:ext>
            </a:extLst>
          </p:cNvPr>
          <p:cNvSpPr/>
          <p:nvPr/>
        </p:nvSpPr>
        <p:spPr bwMode="auto">
          <a:xfrm>
            <a:off x="5206758" y="2173754"/>
            <a:ext cx="2993235" cy="1416798"/>
          </a:xfrm>
          <a:prstGeom prst="rect">
            <a:avLst/>
          </a:prstGeom>
          <a:solidFill>
            <a:srgbClr val="F05A55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EC3CB2C-571A-4606-8343-A7E158381663}"/>
              </a:ext>
            </a:extLst>
          </p:cNvPr>
          <p:cNvSpPr/>
          <p:nvPr/>
        </p:nvSpPr>
        <p:spPr bwMode="auto">
          <a:xfrm>
            <a:off x="887855" y="2173754"/>
            <a:ext cx="3718215" cy="1416798"/>
          </a:xfrm>
          <a:prstGeom prst="rect">
            <a:avLst/>
          </a:prstGeom>
          <a:solidFill>
            <a:srgbClr val="D8A06E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DA46B23-55B0-40A3-9214-E8FCC1B99A9F}"/>
              </a:ext>
            </a:extLst>
          </p:cNvPr>
          <p:cNvSpPr/>
          <p:nvPr/>
        </p:nvSpPr>
        <p:spPr bwMode="auto">
          <a:xfrm>
            <a:off x="5206758" y="4359564"/>
            <a:ext cx="2993235" cy="1416798"/>
          </a:xfrm>
          <a:prstGeom prst="rect">
            <a:avLst/>
          </a:prstGeom>
          <a:solidFill>
            <a:srgbClr val="F9B87D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259C56B-F2D8-4E9B-9316-D470A1159B88}"/>
              </a:ext>
            </a:extLst>
          </p:cNvPr>
          <p:cNvSpPr/>
          <p:nvPr/>
        </p:nvSpPr>
        <p:spPr bwMode="auto">
          <a:xfrm>
            <a:off x="887856" y="4359564"/>
            <a:ext cx="3722813" cy="1416798"/>
          </a:xfrm>
          <a:prstGeom prst="rect">
            <a:avLst/>
          </a:prstGeom>
          <a:solidFill>
            <a:srgbClr val="E87975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2488DA-3DCE-4CE7-8571-B6909BC1C2CD}"/>
              </a:ext>
            </a:extLst>
          </p:cNvPr>
          <p:cNvSpPr/>
          <p:nvPr/>
        </p:nvSpPr>
        <p:spPr bwMode="auto">
          <a:xfrm>
            <a:off x="892453" y="563270"/>
            <a:ext cx="3718216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Key Projects</a:t>
            </a:r>
            <a:endParaRPr lang="ru-RU" sz="2400" dirty="0">
              <a:latin typeface="Arial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50535F-309E-48D5-BD51-52DFC3224B8E}"/>
              </a:ext>
            </a:extLst>
          </p:cNvPr>
          <p:cNvSpPr/>
          <p:nvPr/>
        </p:nvSpPr>
        <p:spPr>
          <a:xfrm>
            <a:off x="887856" y="2803058"/>
            <a:ext cx="36841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Floodlighting</a:t>
            </a:r>
          </a:p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Unique efficiency of 190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lm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/W</a:t>
            </a:r>
          </a:p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Dual cooling system</a:t>
            </a:r>
            <a:endParaRPr lang="ru-RU" sz="12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16E2B5-C45F-4A59-92A0-6724BF240E6B}"/>
              </a:ext>
            </a:extLst>
          </p:cNvPr>
          <p:cNvSpPr/>
          <p:nvPr/>
        </p:nvSpPr>
        <p:spPr>
          <a:xfrm>
            <a:off x="5206758" y="2590265"/>
            <a:ext cx="2325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Facade, linear, window lighting</a:t>
            </a:r>
          </a:p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LEDEL</a:t>
            </a:r>
            <a:r>
              <a:rPr lang="ru-RU" sz="1400" baseline="300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®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 first architectural line</a:t>
            </a:r>
            <a:endParaRPr lang="ru-RU" sz="14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BACBB7-0BB9-4FE3-995B-35691E4809AA}"/>
              </a:ext>
            </a:extLst>
          </p:cNvPr>
          <p:cNvSpPr/>
          <p:nvPr/>
        </p:nvSpPr>
        <p:spPr>
          <a:xfrm>
            <a:off x="887855" y="4770219"/>
            <a:ext cx="29637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Office lighting</a:t>
            </a:r>
            <a:r>
              <a:rPr lang="ru-RU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 </a:t>
            </a:r>
          </a:p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First office light patent</a:t>
            </a:r>
          </a:p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Solutions for general and design lighting</a:t>
            </a:r>
            <a:endParaRPr lang="ru-RU" sz="12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C8C3DD-A4E1-4461-AF90-C2681F065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58" y="562587"/>
            <a:ext cx="1322236" cy="9894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FD814A9-9C44-4453-83A9-F09F457E558D}"/>
              </a:ext>
            </a:extLst>
          </p:cNvPr>
          <p:cNvSpPr/>
          <p:nvPr/>
        </p:nvSpPr>
        <p:spPr>
          <a:xfrm>
            <a:off x="5937995" y="5403933"/>
            <a:ext cx="1503696" cy="3103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Control systems</a:t>
            </a:r>
            <a:endParaRPr lang="ru-RU" sz="12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98BFEBF-894E-4BFB-ACE9-FD5D5C2E9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16" y="3739505"/>
            <a:ext cx="2213630" cy="150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EB4896A-4F1B-4B42-A3AC-7695402563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9" t="7007" r="19349"/>
          <a:stretch/>
        </p:blipFill>
        <p:spPr>
          <a:xfrm flipH="1">
            <a:off x="6689843" y="1073782"/>
            <a:ext cx="2124710" cy="215632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CEC53F-8853-4B10-AFCD-2E026057EF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6892" r="26645" b="4194"/>
          <a:stretch/>
        </p:blipFill>
        <p:spPr>
          <a:xfrm>
            <a:off x="3252064" y="1143718"/>
            <a:ext cx="1586029" cy="197477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2899C4D-8FA3-4E12-9886-D5EC8AE03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96" y="4611748"/>
            <a:ext cx="1962560" cy="4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39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9888C7-43B9-4C58-9A14-05D5F1C97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64" y="1826097"/>
            <a:ext cx="7488574" cy="35933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F6ABB3-7274-4889-9A44-6B373A808401}"/>
              </a:ext>
            </a:extLst>
          </p:cNvPr>
          <p:cNvSpPr/>
          <p:nvPr/>
        </p:nvSpPr>
        <p:spPr>
          <a:xfrm>
            <a:off x="803564" y="1352726"/>
            <a:ext cx="7015657" cy="2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600" b="1" dirty="0"/>
              <a:t>Complex solutions for engineering systems</a:t>
            </a:r>
            <a:endParaRPr lang="ru-RU" sz="16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9B565B4-7A80-4E4E-839F-AA277B2CBBA1}"/>
              </a:ext>
            </a:extLst>
          </p:cNvPr>
          <p:cNvSpPr/>
          <p:nvPr/>
        </p:nvSpPr>
        <p:spPr bwMode="auto">
          <a:xfrm>
            <a:off x="892453" y="563270"/>
            <a:ext cx="3718216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Key Projects</a:t>
            </a:r>
            <a:endParaRPr lang="ru-RU" sz="2400" dirty="0"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C29C4-F165-4314-A5B4-E070030DC864}"/>
              </a:ext>
            </a:extLst>
          </p:cNvPr>
          <p:cNvSpPr txBox="1"/>
          <p:nvPr/>
        </p:nvSpPr>
        <p:spPr>
          <a:xfrm>
            <a:off x="800092" y="5346751"/>
            <a:ext cx="7466455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400"/>
              </a:spcAft>
              <a:buClr>
                <a:srgbClr val="2C419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Automatic load transfer</a:t>
            </a:r>
          </a:p>
          <a:p>
            <a:pPr marL="174625" indent="-174625">
              <a:spcAft>
                <a:spcPts val="400"/>
              </a:spcAft>
              <a:buClr>
                <a:srgbClr val="2C419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Sewage pumping station automation system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308611-A71B-44B5-9F5C-01A32C523508}"/>
              </a:ext>
            </a:extLst>
          </p:cNvPr>
          <p:cNvSpPr txBox="1"/>
          <p:nvPr/>
        </p:nvSpPr>
        <p:spPr>
          <a:xfrm>
            <a:off x="1178783" y="4766039"/>
            <a:ext cx="3032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  <a:buClr>
                <a:srgbClr val="2C4190"/>
              </a:buClr>
            </a:pPr>
            <a:r>
              <a:rPr lang="en-US" sz="1000" b="1" dirty="0">
                <a:solidFill>
                  <a:schemeClr val="bg1"/>
                </a:solidFill>
              </a:rPr>
              <a:t>Vertically integrated control system development platform</a:t>
            </a:r>
            <a:endParaRPr lang="ru-RU" sz="10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21" y="3527183"/>
            <a:ext cx="1107583" cy="14702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80" y="4173794"/>
            <a:ext cx="1092988" cy="91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86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E6AB02-BB40-4747-90DE-8CB6912FB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83" y="1250961"/>
            <a:ext cx="5611379" cy="403556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F0DB1F-C013-4756-B2A1-B446D70B13CC}"/>
              </a:ext>
            </a:extLst>
          </p:cNvPr>
          <p:cNvSpPr/>
          <p:nvPr/>
        </p:nvSpPr>
        <p:spPr>
          <a:xfrm>
            <a:off x="768108" y="1573845"/>
            <a:ext cx="1612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Client-oriented focus</a:t>
            </a:r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C9973E7-AFFC-4441-A525-AA4C00F29EE9}"/>
              </a:ext>
            </a:extLst>
          </p:cNvPr>
          <p:cNvSpPr/>
          <p:nvPr/>
        </p:nvSpPr>
        <p:spPr>
          <a:xfrm>
            <a:off x="6692755" y="1492632"/>
            <a:ext cx="1823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Customers and partners’ satisfaction</a:t>
            </a:r>
            <a:endParaRPr lang="ru-RU" sz="12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7958EE-7F4F-4220-86CC-40B518A344AA}"/>
              </a:ext>
            </a:extLst>
          </p:cNvPr>
          <p:cNvSpPr/>
          <p:nvPr/>
        </p:nvSpPr>
        <p:spPr>
          <a:xfrm>
            <a:off x="252284" y="2415551"/>
            <a:ext cx="15902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Stability in quality of products</a:t>
            </a:r>
            <a:endParaRPr lang="ru-RU" sz="12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AE4AA1-EF7E-4050-B2ED-6A2A030C09FD}"/>
              </a:ext>
            </a:extLst>
          </p:cNvPr>
          <p:cNvSpPr/>
          <p:nvPr/>
        </p:nvSpPr>
        <p:spPr>
          <a:xfrm>
            <a:off x="7231434" y="2335717"/>
            <a:ext cx="13592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Obligatory and voluntary certification</a:t>
            </a:r>
            <a:endParaRPr lang="ru-RU" sz="1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5AB2A2-A18B-4DEB-81B2-618EE3639A48}"/>
              </a:ext>
            </a:extLst>
          </p:cNvPr>
          <p:cNvSpPr/>
          <p:nvPr/>
        </p:nvSpPr>
        <p:spPr>
          <a:xfrm>
            <a:off x="142753" y="3592431"/>
            <a:ext cx="1699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Quality management</a:t>
            </a:r>
            <a:endParaRPr lang="ru-RU" sz="1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2A6AF92-B71F-47E4-8312-DF293BC5A6B5}"/>
              </a:ext>
            </a:extLst>
          </p:cNvPr>
          <p:cNvSpPr/>
          <p:nvPr/>
        </p:nvSpPr>
        <p:spPr>
          <a:xfrm>
            <a:off x="6692755" y="4464249"/>
            <a:ext cx="2031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Compliance with ISO 9001-2015 requirements</a:t>
            </a:r>
            <a:endParaRPr lang="ru-RU" sz="12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FB6092-FD6E-40B3-BE24-784096451F4A}"/>
              </a:ext>
            </a:extLst>
          </p:cNvPr>
          <p:cNvSpPr/>
          <p:nvPr/>
        </p:nvSpPr>
        <p:spPr>
          <a:xfrm>
            <a:off x="3423514" y="2761434"/>
            <a:ext cx="2192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Business System</a:t>
            </a:r>
            <a:endParaRPr lang="ru-RU" sz="24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FD6E68-731D-4C56-A858-D974BFA5DF58}"/>
              </a:ext>
            </a:extLst>
          </p:cNvPr>
          <p:cNvSpPr/>
          <p:nvPr/>
        </p:nvSpPr>
        <p:spPr bwMode="auto">
          <a:xfrm>
            <a:off x="892453" y="563270"/>
            <a:ext cx="3533243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Quality standards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47EC9A6-D9F5-4683-86C6-E7BFFB2A81E1}"/>
              </a:ext>
            </a:extLst>
          </p:cNvPr>
          <p:cNvSpPr/>
          <p:nvPr/>
        </p:nvSpPr>
        <p:spPr>
          <a:xfrm>
            <a:off x="681023" y="4462418"/>
            <a:ext cx="16998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Constant perfection and development</a:t>
            </a:r>
            <a:endParaRPr lang="ru-RU" sz="12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777AE35-1F71-414F-ACF8-44553D47F4D9}"/>
              </a:ext>
            </a:extLst>
          </p:cNvPr>
          <p:cNvSpPr/>
          <p:nvPr/>
        </p:nvSpPr>
        <p:spPr>
          <a:xfrm>
            <a:off x="7231434" y="3592431"/>
            <a:ext cx="18236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Quality mark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87807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783CFB-F0C9-4F8F-A583-D7F3ABAE61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3" y="1051175"/>
            <a:ext cx="6665990" cy="3746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82F1AE-436E-468D-BFE8-43AFE3135A69}"/>
              </a:ext>
            </a:extLst>
          </p:cNvPr>
          <p:cNvSpPr/>
          <p:nvPr/>
        </p:nvSpPr>
        <p:spPr bwMode="auto">
          <a:xfrm>
            <a:off x="892453" y="563270"/>
            <a:ext cx="3603347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IEK GROUP Academy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0E8C497-7FBF-4959-80F1-58FEE64B711F}"/>
              </a:ext>
            </a:extLst>
          </p:cNvPr>
          <p:cNvCxnSpPr/>
          <p:nvPr/>
        </p:nvCxnSpPr>
        <p:spPr bwMode="auto">
          <a:xfrm>
            <a:off x="6226175" y="5274760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F7D01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CDC46A3-CD42-46F2-ABB5-6A98900365A8}"/>
              </a:ext>
            </a:extLst>
          </p:cNvPr>
          <p:cNvSpPr/>
          <p:nvPr/>
        </p:nvSpPr>
        <p:spPr>
          <a:xfrm>
            <a:off x="6078477" y="1438571"/>
            <a:ext cx="24430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Courses and tests</a:t>
            </a:r>
            <a:endParaRPr lang="ru-RU" sz="12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FFB9E5-E530-41F1-A8B2-BCD966FD7037}"/>
              </a:ext>
            </a:extLst>
          </p:cNvPr>
          <p:cNvSpPr/>
          <p:nvPr/>
        </p:nvSpPr>
        <p:spPr>
          <a:xfrm>
            <a:off x="6759555" y="2035295"/>
            <a:ext cx="21000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Sales Training</a:t>
            </a:r>
            <a:endParaRPr lang="ru-RU" sz="1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A245BF5-8AE8-4B5B-8622-CAD46F3F4DA2}"/>
              </a:ext>
            </a:extLst>
          </p:cNvPr>
          <p:cNvSpPr/>
          <p:nvPr/>
        </p:nvSpPr>
        <p:spPr>
          <a:xfrm>
            <a:off x="7340014" y="2799468"/>
            <a:ext cx="15042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Webinars</a:t>
            </a:r>
            <a:endParaRPr lang="ru-RU" sz="12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5B1B87F-B05B-4FC7-992A-0EF87103A95C}"/>
              </a:ext>
            </a:extLst>
          </p:cNvPr>
          <p:cNvSpPr/>
          <p:nvPr/>
        </p:nvSpPr>
        <p:spPr>
          <a:xfrm>
            <a:off x="6758840" y="3485752"/>
            <a:ext cx="17721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Education videos</a:t>
            </a:r>
            <a:endParaRPr lang="ru-RU" sz="12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F3BC7F-46C8-43A9-BAEC-607114481106}"/>
              </a:ext>
            </a:extLst>
          </p:cNvPr>
          <p:cNvSpPr/>
          <p:nvPr/>
        </p:nvSpPr>
        <p:spPr>
          <a:xfrm>
            <a:off x="6072862" y="4067461"/>
            <a:ext cx="22398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Seminars, Trainings and master-classes</a:t>
            </a:r>
            <a:endParaRPr lang="ru-RU" sz="12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1034735-73A4-4D24-B252-5C2DF1DE8CEE}"/>
              </a:ext>
            </a:extLst>
          </p:cNvPr>
          <p:cNvSpPr/>
          <p:nvPr/>
        </p:nvSpPr>
        <p:spPr>
          <a:xfrm>
            <a:off x="802468" y="5213919"/>
            <a:ext cx="4981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25 000 digital courses are being studied by participants annually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6 000 webinars’ participants annually</a:t>
            </a:r>
            <a:endParaRPr lang="ru-RU" sz="14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94EF455-F59B-4477-BDE4-6B7E1B882E5A}"/>
              </a:ext>
            </a:extLst>
          </p:cNvPr>
          <p:cNvSpPr/>
          <p:nvPr/>
        </p:nvSpPr>
        <p:spPr>
          <a:xfrm>
            <a:off x="6412045" y="5267065"/>
            <a:ext cx="19130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www.iek-edu.com</a:t>
            </a:r>
            <a:endParaRPr lang="ru-RU" sz="1600" b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76BB69E-DCD6-4A49-86E1-842DC911367B}"/>
              </a:ext>
            </a:extLst>
          </p:cNvPr>
          <p:cNvSpPr/>
          <p:nvPr/>
        </p:nvSpPr>
        <p:spPr>
          <a:xfrm>
            <a:off x="872757" y="4875365"/>
            <a:ext cx="74393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Open-access training digital platform for market professionals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421620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E10ED59-BEA1-4AD3-8AE0-58D8A7E99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1278" r="34400" b="614"/>
          <a:stretch>
            <a:fillRect/>
          </a:stretch>
        </p:blipFill>
        <p:spPr>
          <a:xfrm>
            <a:off x="4668045" y="1286792"/>
            <a:ext cx="3016169" cy="2600141"/>
          </a:xfrm>
          <a:custGeom>
            <a:avLst/>
            <a:gdLst>
              <a:gd name="connsiteX0" fmla="*/ 650036 w 3016169"/>
              <a:gd name="connsiteY0" fmla="*/ 0 h 2600141"/>
              <a:gd name="connsiteX1" fmla="*/ 2366133 w 3016169"/>
              <a:gd name="connsiteY1" fmla="*/ 0 h 2600141"/>
              <a:gd name="connsiteX2" fmla="*/ 3016169 w 3016169"/>
              <a:gd name="connsiteY2" fmla="*/ 1300071 h 2600141"/>
              <a:gd name="connsiteX3" fmla="*/ 2366133 w 3016169"/>
              <a:gd name="connsiteY3" fmla="*/ 2600141 h 2600141"/>
              <a:gd name="connsiteX4" fmla="*/ 650036 w 3016169"/>
              <a:gd name="connsiteY4" fmla="*/ 2600141 h 2600141"/>
              <a:gd name="connsiteX5" fmla="*/ 0 w 3016169"/>
              <a:gd name="connsiteY5" fmla="*/ 1300071 h 260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6169" h="2600141">
                <a:moveTo>
                  <a:pt x="650036" y="0"/>
                </a:moveTo>
                <a:lnTo>
                  <a:pt x="2366133" y="0"/>
                </a:lnTo>
                <a:lnTo>
                  <a:pt x="3016169" y="1300071"/>
                </a:lnTo>
                <a:lnTo>
                  <a:pt x="2366133" y="2600141"/>
                </a:lnTo>
                <a:lnTo>
                  <a:pt x="650036" y="2600141"/>
                </a:lnTo>
                <a:lnTo>
                  <a:pt x="0" y="1300071"/>
                </a:lnTo>
                <a:close/>
              </a:path>
            </a:pathLst>
          </a:custGeom>
          <a:effectLst>
            <a:outerShdw blurRad="127000" dist="635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82F1AE-436E-468D-BFE8-43AFE3135A69}"/>
              </a:ext>
            </a:extLst>
          </p:cNvPr>
          <p:cNvSpPr/>
          <p:nvPr/>
        </p:nvSpPr>
        <p:spPr bwMode="auto">
          <a:xfrm>
            <a:off x="892453" y="563270"/>
            <a:ext cx="7241454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Participation in development of the field’s expertise</a:t>
            </a:r>
            <a:endParaRPr lang="ru-RU" sz="2400" dirty="0">
              <a:latin typeface="Arial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41F3A71-D0E2-447E-AEEC-2DF8EBCB8F9A}"/>
              </a:ext>
            </a:extLst>
          </p:cNvPr>
          <p:cNvSpPr/>
          <p:nvPr/>
        </p:nvSpPr>
        <p:spPr>
          <a:xfrm>
            <a:off x="814629" y="1330843"/>
            <a:ext cx="3757371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Field expert of the </a:t>
            </a:r>
            <a:r>
              <a:rPr lang="en-US" sz="1400" dirty="0" err="1"/>
              <a:t>Worldskills</a:t>
            </a:r>
            <a:r>
              <a:rPr lang="en-US" sz="1400" dirty="0"/>
              <a:t> international Electrical Installation standard </a:t>
            </a:r>
          </a:p>
          <a:p>
            <a:pPr marL="174625" indent="-174625"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 err="1"/>
              <a:t>Worldskills</a:t>
            </a:r>
            <a:r>
              <a:rPr lang="en-US" sz="1400" dirty="0"/>
              <a:t> Russia partner since 2013 </a:t>
            </a:r>
          </a:p>
          <a:p>
            <a:pPr marL="174625" indent="-174625"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Cofounder of «Electric Installation» competence in Russia</a:t>
            </a:r>
            <a:endParaRPr lang="ru-RU" sz="14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0E748DC-7448-4EC5-9063-43BFFC560BDA}"/>
              </a:ext>
            </a:extLst>
          </p:cNvPr>
          <p:cNvSpPr/>
          <p:nvPr/>
        </p:nvSpPr>
        <p:spPr>
          <a:xfrm>
            <a:off x="5236971" y="4170451"/>
            <a:ext cx="3449829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Participant of national carrier-guidance programs</a:t>
            </a:r>
          </a:p>
          <a:p>
            <a:pPr marL="174625" indent="-174625"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400" dirty="0"/>
              <a:t>Professional development programs for youth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7BD4A-91CF-4966-9300-F9B7300C9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53" y="5075180"/>
            <a:ext cx="1505715" cy="5943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D81DFC-9006-4C3F-AE52-AB38CDC97E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83" y="1236574"/>
            <a:ext cx="942976" cy="73501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BBFB753-7117-4B2A-933C-9FAA7C05A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t="18894" r="33974" b="21173"/>
          <a:stretch>
            <a:fillRect/>
          </a:stretch>
        </p:blipFill>
        <p:spPr>
          <a:xfrm>
            <a:off x="2206280" y="3238720"/>
            <a:ext cx="3011837" cy="2596409"/>
          </a:xfrm>
          <a:custGeom>
            <a:avLst/>
            <a:gdLst>
              <a:gd name="connsiteX0" fmla="*/ 705979 w 3275744"/>
              <a:gd name="connsiteY0" fmla="*/ 0 h 2823915"/>
              <a:gd name="connsiteX1" fmla="*/ 2569765 w 3275744"/>
              <a:gd name="connsiteY1" fmla="*/ 0 h 2823915"/>
              <a:gd name="connsiteX2" fmla="*/ 3275744 w 3275744"/>
              <a:gd name="connsiteY2" fmla="*/ 1411958 h 2823915"/>
              <a:gd name="connsiteX3" fmla="*/ 2569765 w 3275744"/>
              <a:gd name="connsiteY3" fmla="*/ 2823915 h 2823915"/>
              <a:gd name="connsiteX4" fmla="*/ 705979 w 3275744"/>
              <a:gd name="connsiteY4" fmla="*/ 2823915 h 2823915"/>
              <a:gd name="connsiteX5" fmla="*/ 0 w 3275744"/>
              <a:gd name="connsiteY5" fmla="*/ 1411958 h 282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744" h="2823915">
                <a:moveTo>
                  <a:pt x="705979" y="0"/>
                </a:moveTo>
                <a:lnTo>
                  <a:pt x="2569765" y="0"/>
                </a:lnTo>
                <a:lnTo>
                  <a:pt x="3275744" y="1411958"/>
                </a:lnTo>
                <a:lnTo>
                  <a:pt x="2569765" y="2823915"/>
                </a:lnTo>
                <a:lnTo>
                  <a:pt x="705979" y="2823915"/>
                </a:lnTo>
                <a:lnTo>
                  <a:pt x="0" y="1411958"/>
                </a:lnTo>
                <a:close/>
              </a:path>
            </a:pathLst>
          </a:custGeom>
          <a:effectLst>
            <a:outerShdw blurRad="127000" dist="635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8730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70B1B0-49F7-4A20-95E5-AE75E3D29365}"/>
              </a:ext>
            </a:extLst>
          </p:cNvPr>
          <p:cNvSpPr/>
          <p:nvPr/>
        </p:nvSpPr>
        <p:spPr bwMode="auto">
          <a:xfrm>
            <a:off x="892453" y="563270"/>
            <a:ext cx="4694837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Solutions for various industries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6616A1-8997-4EC5-991F-1F5000208D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86" y="2715005"/>
            <a:ext cx="1856236" cy="12649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B398B0-9CF0-4E89-9593-B36EA7609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00" y="1786428"/>
            <a:ext cx="1859284" cy="1261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B0E3ED-9D90-4F6D-A4DA-C18C617C3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86" y="5110588"/>
            <a:ext cx="1856236" cy="12649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174F6F-EEF5-4CBC-92AF-3ABD6ABD2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48" y="4175609"/>
            <a:ext cx="1856236" cy="1261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A3FC46-4716-46B5-BF16-17D122D1B2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32" y="4175609"/>
            <a:ext cx="1856236" cy="1261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8AAE78-A657-4174-97E1-DA4515D50F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84" y="1783380"/>
            <a:ext cx="1859284" cy="12649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735EAF-14E0-4BA3-ADA6-EBE9740D06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505" y="2391916"/>
            <a:ext cx="557785" cy="6461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58CD8B-A811-41E6-B232-6A6FD63C4D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4" y="1460291"/>
            <a:ext cx="560833" cy="6461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77DC86-D555-4934-A850-C40255DF49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505" y="4787499"/>
            <a:ext cx="560833" cy="6461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53320A-70AD-4CC2-A009-47BD2F6284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32" y="3855878"/>
            <a:ext cx="557785" cy="6461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0E45315-A674-412A-AFA1-E2EB190828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51" y="3855878"/>
            <a:ext cx="560833" cy="6431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3EBBDA-4A83-4319-8003-4DFCEA44119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51" y="1460291"/>
            <a:ext cx="560833" cy="6461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35C523A-DF5C-4193-BD35-A42CFC7E57F6}"/>
              </a:ext>
            </a:extLst>
          </p:cNvPr>
          <p:cNvSpPr/>
          <p:nvPr/>
        </p:nvSpPr>
        <p:spPr>
          <a:xfrm>
            <a:off x="1554527" y="1340626"/>
            <a:ext cx="1612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For residential buildings</a:t>
            </a:r>
            <a:endParaRPr lang="ru-RU" sz="12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879FFA4-7B96-48B7-A763-CEF012482202}"/>
              </a:ext>
            </a:extLst>
          </p:cNvPr>
          <p:cNvSpPr/>
          <p:nvPr/>
        </p:nvSpPr>
        <p:spPr>
          <a:xfrm>
            <a:off x="6015580" y="1340626"/>
            <a:ext cx="1612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For telecommunications</a:t>
            </a:r>
            <a:endParaRPr lang="ru-RU" sz="12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D4FC628-6B34-4F9F-9A76-5F1739AB130F}"/>
              </a:ext>
            </a:extLst>
          </p:cNvPr>
          <p:cNvSpPr/>
          <p:nvPr/>
        </p:nvSpPr>
        <p:spPr>
          <a:xfrm>
            <a:off x="1554527" y="3741691"/>
            <a:ext cx="1612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For oil and gas industry</a:t>
            </a:r>
            <a:endParaRPr lang="ru-RU" sz="12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1730645-0368-4BB1-9F4E-278F5FBEA830}"/>
              </a:ext>
            </a:extLst>
          </p:cNvPr>
          <p:cNvSpPr/>
          <p:nvPr/>
        </p:nvSpPr>
        <p:spPr>
          <a:xfrm>
            <a:off x="6015580" y="3741691"/>
            <a:ext cx="1612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For agricultural sector</a:t>
            </a:r>
            <a:endParaRPr lang="ru-RU" sz="12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DFA4FC5-24C8-440A-AE98-87A9165BCE15}"/>
              </a:ext>
            </a:extLst>
          </p:cNvPr>
          <p:cNvSpPr/>
          <p:nvPr/>
        </p:nvSpPr>
        <p:spPr>
          <a:xfrm>
            <a:off x="3513782" y="4687640"/>
            <a:ext cx="1612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For road construction</a:t>
            </a:r>
            <a:endParaRPr lang="ru-RU" sz="12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C1BF60-425D-40F5-B6EC-4FDA5B302B80}"/>
              </a:ext>
            </a:extLst>
          </p:cNvPr>
          <p:cNvSpPr/>
          <p:nvPr/>
        </p:nvSpPr>
        <p:spPr>
          <a:xfrm>
            <a:off x="3513782" y="2290993"/>
            <a:ext cx="1612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For residential buildings</a:t>
            </a:r>
            <a:endParaRPr lang="ru-RU" sz="1200" dirty="0"/>
          </a:p>
        </p:txBody>
      </p:sp>
      <p:cxnSp>
        <p:nvCxnSpPr>
          <p:cNvPr id="23" name="Соединитель: уступ 22">
            <a:extLst>
              <a:ext uri="{FF2B5EF4-FFF2-40B4-BE49-F238E27FC236}">
                <a16:creationId xmlns:a16="http://schemas.microsoft.com/office/drawing/2014/main" id="{D9416CFF-3000-4FE0-8FCC-9ECB5CA8C5A1}"/>
              </a:ext>
            </a:extLst>
          </p:cNvPr>
          <p:cNvCxnSpPr>
            <a:cxnSpLocks/>
          </p:cNvCxnSpPr>
          <p:nvPr/>
        </p:nvCxnSpPr>
        <p:spPr bwMode="auto">
          <a:xfrm>
            <a:off x="2352675" y="3134678"/>
            <a:ext cx="957263" cy="309562"/>
          </a:xfrm>
          <a:prstGeom prst="bentConnector3">
            <a:avLst>
              <a:gd name="adj1" fmla="val 249"/>
            </a:avLst>
          </a:prstGeom>
          <a:solidFill>
            <a:schemeClr val="accent1"/>
          </a:solidFill>
          <a:ln w="25400" cap="rnd" cmpd="sng" algn="ctr">
            <a:solidFill>
              <a:srgbClr val="3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id="{C101FDB3-07AB-4A18-86DE-D38D4FBB27DF}"/>
              </a:ext>
            </a:extLst>
          </p:cNvPr>
          <p:cNvCxnSpPr>
            <a:cxnSpLocks/>
          </p:cNvCxnSpPr>
          <p:nvPr/>
        </p:nvCxnSpPr>
        <p:spPr bwMode="auto">
          <a:xfrm>
            <a:off x="2365375" y="5600668"/>
            <a:ext cx="957263" cy="309562"/>
          </a:xfrm>
          <a:prstGeom prst="bentConnector3">
            <a:avLst>
              <a:gd name="adj1" fmla="val 249"/>
            </a:avLst>
          </a:prstGeom>
          <a:solidFill>
            <a:schemeClr val="accent1"/>
          </a:solidFill>
          <a:ln w="25400" cap="rnd" cmpd="sng" algn="ctr">
            <a:solidFill>
              <a:srgbClr val="CD38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id="{25EB6304-A672-455F-9D17-007C95C30168}"/>
              </a:ext>
            </a:extLst>
          </p:cNvPr>
          <p:cNvCxnSpPr>
            <a:cxnSpLocks/>
          </p:cNvCxnSpPr>
          <p:nvPr/>
        </p:nvCxnSpPr>
        <p:spPr bwMode="auto">
          <a:xfrm flipV="1">
            <a:off x="3098800" y="4140200"/>
            <a:ext cx="965200" cy="241300"/>
          </a:xfrm>
          <a:prstGeom prst="bentConnector3">
            <a:avLst>
              <a:gd name="adj1" fmla="val 100000"/>
            </a:avLst>
          </a:prstGeom>
          <a:solidFill>
            <a:schemeClr val="accent1"/>
          </a:solidFill>
          <a:ln w="25400" cap="rnd" cmpd="sng" algn="ctr">
            <a:solidFill>
              <a:srgbClr val="F8CF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Соединитель: уступ 25">
            <a:extLst>
              <a:ext uri="{FF2B5EF4-FFF2-40B4-BE49-F238E27FC236}">
                <a16:creationId xmlns:a16="http://schemas.microsoft.com/office/drawing/2014/main" id="{A3BA491A-C3B0-45F8-A6E5-B851535F3C4E}"/>
              </a:ext>
            </a:extLst>
          </p:cNvPr>
          <p:cNvCxnSpPr>
            <a:cxnSpLocks/>
          </p:cNvCxnSpPr>
          <p:nvPr/>
        </p:nvCxnSpPr>
        <p:spPr bwMode="auto">
          <a:xfrm flipV="1">
            <a:off x="5410200" y="5600668"/>
            <a:ext cx="1003300" cy="309562"/>
          </a:xfrm>
          <a:prstGeom prst="bentConnector3">
            <a:avLst>
              <a:gd name="adj1" fmla="val 100000"/>
            </a:avLst>
          </a:prstGeom>
          <a:solidFill>
            <a:schemeClr val="accent1"/>
          </a:solidFill>
          <a:ln w="25400" cap="rnd" cmpd="sng" algn="ctr">
            <a:solidFill>
              <a:srgbClr val="F8CF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id="{3FD4D046-4CD9-4DC7-BD41-D0462F84DB76}"/>
              </a:ext>
            </a:extLst>
          </p:cNvPr>
          <p:cNvCxnSpPr>
            <a:cxnSpLocks/>
          </p:cNvCxnSpPr>
          <p:nvPr/>
        </p:nvCxnSpPr>
        <p:spPr bwMode="auto">
          <a:xfrm flipV="1">
            <a:off x="5410200" y="3134678"/>
            <a:ext cx="1003300" cy="309562"/>
          </a:xfrm>
          <a:prstGeom prst="bentConnector3">
            <a:avLst>
              <a:gd name="adj1" fmla="val 100000"/>
            </a:avLst>
          </a:prstGeom>
          <a:solidFill>
            <a:schemeClr val="accent1"/>
          </a:solidFill>
          <a:ln w="25400" cap="rnd" cmpd="sng" algn="ctr">
            <a:solidFill>
              <a:srgbClr val="70AC3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Соединитель: уступ 27">
            <a:extLst>
              <a:ext uri="{FF2B5EF4-FFF2-40B4-BE49-F238E27FC236}">
                <a16:creationId xmlns:a16="http://schemas.microsoft.com/office/drawing/2014/main" id="{0E24393A-C32B-43AC-8B1F-5AE160C195C2}"/>
              </a:ext>
            </a:extLst>
          </p:cNvPr>
          <p:cNvCxnSpPr>
            <a:cxnSpLocks/>
          </p:cNvCxnSpPr>
          <p:nvPr/>
        </p:nvCxnSpPr>
        <p:spPr bwMode="auto">
          <a:xfrm>
            <a:off x="4874916" y="4139300"/>
            <a:ext cx="977244" cy="242200"/>
          </a:xfrm>
          <a:prstGeom prst="bentConnector3">
            <a:avLst>
              <a:gd name="adj1" fmla="val 96"/>
            </a:avLst>
          </a:prstGeom>
          <a:solidFill>
            <a:schemeClr val="accent1"/>
          </a:solidFill>
          <a:ln w="25400" cap="rnd" cmpd="sng" algn="ctr">
            <a:solidFill>
              <a:srgbClr val="2C41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37955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D9B256-1916-4501-8231-0331378631F0}"/>
              </a:ext>
            </a:extLst>
          </p:cNvPr>
          <p:cNvSpPr/>
          <p:nvPr/>
        </p:nvSpPr>
        <p:spPr bwMode="auto">
          <a:xfrm>
            <a:off x="892453" y="563270"/>
            <a:ext cx="3533243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/>
              <a:t>Our partners</a:t>
            </a:r>
            <a:endParaRPr lang="ru-RU" sz="2400" dirty="0"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624AEA-594A-4AEC-BD6A-878E7835B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08" y="1374851"/>
            <a:ext cx="1584918" cy="7602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6D8CF6-345D-4B1D-93EA-B5F5389E2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60" y="2686620"/>
            <a:ext cx="1377076" cy="6193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C97100-096A-4264-BA09-09BD3AC30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010" y="3930560"/>
            <a:ext cx="1820567" cy="5346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B1693A-D91F-48CF-90C2-61468ECCDA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66" y="1300004"/>
            <a:ext cx="1297129" cy="8350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C13F34-9C86-4928-9EB6-62E97ADC05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29" y="1162041"/>
            <a:ext cx="741907" cy="9730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2F30BB-70C9-48E7-B955-EB4449B589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53" y="3898076"/>
            <a:ext cx="1227313" cy="6206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66C136-BF35-4CD3-A552-AA8A42BB6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14" y="2562289"/>
            <a:ext cx="930881" cy="9341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18C953-9D71-4C58-A583-05A47C357B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75" y="2564138"/>
            <a:ext cx="741908" cy="9323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14B083-C122-44D6-8ADE-E96B969F2F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28" y="4923674"/>
            <a:ext cx="1550918" cy="9329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1D61E2-5FDE-4CE5-87A0-114BCFB5B3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49" y="5541051"/>
            <a:ext cx="2249424" cy="3596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3750A2C-76EF-428F-BCDC-A7E1695C43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49" y="4815059"/>
            <a:ext cx="1932432" cy="35966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F289DA5-3B17-438D-BBA6-B4E7CFF12A5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63" y="5490784"/>
            <a:ext cx="1542532" cy="4370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29FDDE-24F0-4369-9513-E8C61D8C8F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95" y="4623514"/>
            <a:ext cx="616661" cy="6166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336C743-6DAF-4064-AE53-9F748E05A3D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60" y="4500936"/>
            <a:ext cx="2044902" cy="93291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E4B3470-1DBF-4890-ADA0-BCF83256C3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530" y="2496112"/>
            <a:ext cx="852943" cy="100033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54E8331-C081-4136-B424-DEFAFDA3338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08" y="2564827"/>
            <a:ext cx="1166403" cy="7602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E2C697-F4E8-45E3-91C4-42E807E75FA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29" y="3730829"/>
            <a:ext cx="602893" cy="7254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1EFB41D-A414-421C-873F-C58F30E95E0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00" y="3900873"/>
            <a:ext cx="1691640" cy="5940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C5CB266-9684-4287-BB1D-C13212FEDD1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23" y="1594084"/>
            <a:ext cx="2070199" cy="541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574" y="5240176"/>
            <a:ext cx="958642" cy="95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07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010" y="6255779"/>
            <a:ext cx="1636295" cy="4491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9468" y="1381354"/>
            <a:ext cx="408458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Headquarters of IEK GROUP, RUSSIA</a:t>
            </a:r>
          </a:p>
          <a:p>
            <a:r>
              <a:rPr lang="en-US" sz="1000" dirty="0"/>
              <a:t>Address:108803 Moscow </a:t>
            </a:r>
            <a:r>
              <a:rPr lang="en-US" sz="1000" dirty="0" err="1"/>
              <a:t>Varshavskoye</a:t>
            </a:r>
            <a:r>
              <a:rPr lang="en-US" sz="1000" dirty="0"/>
              <a:t> </a:t>
            </a:r>
            <a:r>
              <a:rPr lang="en-US" sz="1000" dirty="0" err="1"/>
              <a:t>Shosse</a:t>
            </a:r>
            <a:r>
              <a:rPr lang="en-US" sz="1000" dirty="0"/>
              <a:t> 28-th km. building 3</a:t>
            </a:r>
          </a:p>
          <a:p>
            <a:r>
              <a:rPr lang="en-US" sz="1000" dirty="0"/>
              <a:t>Tel./fax: +7 495 542 22 22</a:t>
            </a:r>
          </a:p>
          <a:p>
            <a:r>
              <a:rPr lang="en-US" sz="1000" dirty="0"/>
              <a:t>Email: </a:t>
            </a:r>
            <a:r>
              <a:rPr lang="en-US" sz="1000" dirty="0">
                <a:hlinkClick r:id="rId3"/>
              </a:rPr>
              <a:t>sales@iekgroup.com</a:t>
            </a:r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Meanwhile the wide range of representative offices include:</a:t>
            </a:r>
          </a:p>
          <a:p>
            <a:endParaRPr lang="en-US" sz="1000" dirty="0"/>
          </a:p>
          <a:p>
            <a:r>
              <a:rPr lang="en-US" sz="1000" b="1" dirty="0"/>
              <a:t>UKRAINE</a:t>
            </a:r>
          </a:p>
          <a:p>
            <a:r>
              <a:rPr lang="en-US" sz="1000" dirty="0"/>
              <a:t>Address: </a:t>
            </a:r>
            <a:r>
              <a:rPr lang="en-US" sz="1000" dirty="0" err="1"/>
              <a:t>ul</a:t>
            </a:r>
            <a:r>
              <a:rPr lang="en-US" sz="1000" dirty="0"/>
              <a:t>. </a:t>
            </a:r>
            <a:r>
              <a:rPr lang="en-US" sz="1000" dirty="0" err="1"/>
              <a:t>Kievskaya</a:t>
            </a:r>
            <a:r>
              <a:rPr lang="en-US" sz="1000" dirty="0"/>
              <a:t> , 6 V, </a:t>
            </a:r>
            <a:r>
              <a:rPr lang="en-US" sz="1000" dirty="0" err="1"/>
              <a:t>Vishnyovoe</a:t>
            </a:r>
            <a:r>
              <a:rPr lang="en-US" sz="1000" dirty="0"/>
              <a:t>, 08132, UKRAINE</a:t>
            </a:r>
          </a:p>
          <a:p>
            <a:r>
              <a:rPr lang="en-US" sz="1000" dirty="0"/>
              <a:t>Phone: +38 (044) 536-99-00</a:t>
            </a:r>
          </a:p>
          <a:p>
            <a:r>
              <a:rPr lang="en-US" sz="1000" dirty="0"/>
              <a:t>Email: </a:t>
            </a:r>
            <a:r>
              <a:rPr lang="en-US" sz="1000" dirty="0">
                <a:hlinkClick r:id="rId4"/>
              </a:rPr>
              <a:t>info@iek.com.ua</a:t>
            </a:r>
            <a:endParaRPr lang="en-US" sz="1000" dirty="0"/>
          </a:p>
          <a:p>
            <a:r>
              <a:rPr lang="en-US" sz="1000" dirty="0"/>
              <a:t>Website: </a:t>
            </a:r>
            <a:r>
              <a:rPr lang="en-US" sz="1000" dirty="0">
                <a:hlinkClick r:id="rId5"/>
              </a:rPr>
              <a:t>www.iek.ua</a:t>
            </a:r>
            <a:endParaRPr lang="en-US" sz="1000" dirty="0"/>
          </a:p>
          <a:p>
            <a:endParaRPr lang="en-US" sz="1000" dirty="0"/>
          </a:p>
          <a:p>
            <a:r>
              <a:rPr lang="en-US" sz="1000" b="1" dirty="0"/>
              <a:t>BELARUS</a:t>
            </a:r>
          </a:p>
          <a:p>
            <a:r>
              <a:rPr lang="en-US" sz="1000" dirty="0"/>
              <a:t>Address: REPUBLIC of BELARUS, 220025, Minsk, </a:t>
            </a:r>
            <a:br>
              <a:rPr lang="en-US" sz="1000" dirty="0"/>
            </a:br>
            <a:r>
              <a:rPr lang="en-US" sz="1000" dirty="0" err="1"/>
              <a:t>Shafarnyanskaya</a:t>
            </a:r>
            <a:r>
              <a:rPr lang="en-US" sz="1000" dirty="0"/>
              <a:t> str., 11 apt. 62, office 204;</a:t>
            </a:r>
          </a:p>
          <a:p>
            <a:r>
              <a:rPr lang="en-US" sz="1000" dirty="0"/>
              <a:t>Phone: +375(17) 268-36-29; +375(44) 555-8-550</a:t>
            </a:r>
          </a:p>
          <a:p>
            <a:r>
              <a:rPr lang="en-US" sz="1000" dirty="0"/>
              <a:t>Email: </a:t>
            </a:r>
            <a:r>
              <a:rPr lang="en-US" sz="1000" dirty="0">
                <a:hlinkClick r:id="rId6"/>
              </a:rPr>
              <a:t>iek.by@iek.ru</a:t>
            </a:r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b="1" dirty="0"/>
              <a:t>MOLDOVA</a:t>
            </a:r>
          </a:p>
          <a:p>
            <a:r>
              <a:rPr lang="en-US" sz="1000" dirty="0"/>
              <a:t>Address: 21 Maria Dragan str., Chisinau, MD-2044,</a:t>
            </a:r>
            <a:br>
              <a:rPr lang="en-US" sz="1000" dirty="0"/>
            </a:br>
            <a:r>
              <a:rPr lang="en-US" sz="1000" dirty="0"/>
              <a:t> the Republic of Moldova</a:t>
            </a:r>
          </a:p>
          <a:p>
            <a:r>
              <a:rPr lang="en-US" sz="1000" dirty="0"/>
              <a:t>Telephone: +373 (22) 479-065, +373 (22) 479-066</a:t>
            </a:r>
          </a:p>
          <a:p>
            <a:r>
              <a:rPr lang="en-US" sz="1000" dirty="0"/>
              <a:t>Fax: +373 (22) 479-067</a:t>
            </a:r>
          </a:p>
          <a:p>
            <a:r>
              <a:rPr lang="en-US" sz="1000" dirty="0"/>
              <a:t>E-mail: </a:t>
            </a:r>
            <a:r>
              <a:rPr lang="en-US" sz="1000" dirty="0">
                <a:hlinkClick r:id="rId7"/>
              </a:rPr>
              <a:t>info@iek.md</a:t>
            </a:r>
            <a:r>
              <a:rPr lang="en-US" sz="1000" dirty="0"/>
              <a:t>; </a:t>
            </a:r>
            <a:r>
              <a:rPr lang="en-US" sz="1000" dirty="0">
                <a:hlinkClick r:id="rId8"/>
              </a:rPr>
              <a:t>infomd@md.iek.ru</a:t>
            </a:r>
            <a:endParaRPr lang="en-US" sz="1000" dirty="0"/>
          </a:p>
          <a:p>
            <a:r>
              <a:rPr lang="en-US" sz="1000" dirty="0"/>
              <a:t>Web-site: </a:t>
            </a:r>
            <a:r>
              <a:rPr lang="en-US" sz="1000" dirty="0">
                <a:hlinkClick r:id="rId9"/>
              </a:rPr>
              <a:t>www.iek.md</a:t>
            </a:r>
            <a:endParaRPr lang="en-US" sz="1000" dirty="0"/>
          </a:p>
          <a:p>
            <a:endParaRPr lang="en-US" sz="1000" dirty="0"/>
          </a:p>
          <a:p>
            <a:endParaRPr lang="en-US" sz="1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68305" y="2608371"/>
            <a:ext cx="378622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SIA IEK Northern Europe</a:t>
            </a:r>
          </a:p>
          <a:p>
            <a:r>
              <a:rPr lang="en-US" sz="1000" dirty="0"/>
              <a:t>Address: </a:t>
            </a:r>
            <a:r>
              <a:rPr lang="lv-LV" sz="1000" dirty="0"/>
              <a:t>Maskavas iela 497, Rumbula, Stopiņu pagasts, Ropažu novads, LV-2121, Latvija</a:t>
            </a:r>
            <a:endParaRPr lang="ru-RU" sz="1000" dirty="0"/>
          </a:p>
          <a:p>
            <a:r>
              <a:rPr lang="en-US" sz="1000" dirty="0"/>
              <a:t>Telephone:+371 67205159, +371 28684723</a:t>
            </a:r>
            <a:endParaRPr lang="ru-RU" sz="1000" dirty="0"/>
          </a:p>
          <a:p>
            <a:r>
              <a:rPr lang="en-US" sz="1000" dirty="0"/>
              <a:t>E-mail: </a:t>
            </a:r>
            <a:r>
              <a:rPr lang="en-US" sz="1000" dirty="0" err="1">
                <a:hlinkClick r:id="rId10"/>
              </a:rPr>
              <a:t>infoneu@iek.group</a:t>
            </a:r>
            <a:endParaRPr lang="en-US" sz="1000" dirty="0"/>
          </a:p>
          <a:p>
            <a:r>
              <a:rPr lang="en-US" sz="1000" dirty="0"/>
              <a:t>Web-site: </a:t>
            </a:r>
          </a:p>
          <a:p>
            <a:endParaRPr lang="en-US" sz="1000" dirty="0"/>
          </a:p>
          <a:p>
            <a:r>
              <a:rPr lang="en-US" sz="1000" b="1" dirty="0"/>
              <a:t>KAZAKHSTAN</a:t>
            </a:r>
          </a:p>
          <a:p>
            <a:r>
              <a:rPr lang="en-US" sz="1000" dirty="0"/>
              <a:t>Address: KAZAKHSTAN, 040916 Almaty Region, </a:t>
            </a:r>
            <a:br>
              <a:rPr lang="en-US" sz="1000" dirty="0"/>
            </a:br>
            <a:r>
              <a:rPr lang="en-US" sz="1000" dirty="0" err="1"/>
              <a:t>Karasay</a:t>
            </a:r>
            <a:r>
              <a:rPr lang="en-US" sz="1000" dirty="0"/>
              <a:t> District, </a:t>
            </a:r>
            <a:r>
              <a:rPr lang="en-US" sz="1000" dirty="0" err="1"/>
              <a:t>Irgely</a:t>
            </a:r>
            <a:r>
              <a:rPr lang="en-US" sz="1000" dirty="0"/>
              <a:t> village, </a:t>
            </a:r>
            <a:r>
              <a:rPr lang="en-US" sz="1000" dirty="0" err="1"/>
              <a:t>Akzhol</a:t>
            </a:r>
            <a:r>
              <a:rPr lang="en-US" sz="1000" dirty="0"/>
              <a:t> Micro-District 71</a:t>
            </a:r>
            <a:r>
              <a:rPr lang="ru-RU" sz="1000" dirty="0"/>
              <a:t>А</a:t>
            </a:r>
          </a:p>
          <a:p>
            <a:r>
              <a:rPr lang="en-US" sz="1000" dirty="0"/>
              <a:t>Telephone: +7-727-237-92-50</a:t>
            </a:r>
          </a:p>
          <a:p>
            <a:r>
              <a:rPr lang="en-US" sz="1000" dirty="0"/>
              <a:t>E-mail: </a:t>
            </a:r>
            <a:r>
              <a:rPr lang="en-US" sz="1000" dirty="0">
                <a:hlinkClick r:id="rId11"/>
              </a:rPr>
              <a:t>infokz@iek.ru</a:t>
            </a:r>
            <a:endParaRPr lang="en-US" sz="1000" dirty="0"/>
          </a:p>
          <a:p>
            <a:r>
              <a:rPr lang="en-US" sz="1000" dirty="0"/>
              <a:t>Web-site: </a:t>
            </a:r>
            <a:r>
              <a:rPr lang="en-US" sz="1000" dirty="0">
                <a:hlinkClick r:id="rId12"/>
              </a:rPr>
              <a:t>www.iek.kz</a:t>
            </a:r>
            <a:endParaRPr lang="en-US" sz="1000" dirty="0"/>
          </a:p>
          <a:p>
            <a:endParaRPr lang="en-US" sz="1000" dirty="0"/>
          </a:p>
          <a:p>
            <a:r>
              <a:rPr lang="en-US" sz="1000" b="1" dirty="0"/>
              <a:t>MONGOLIA</a:t>
            </a:r>
          </a:p>
          <a:p>
            <a:r>
              <a:rPr lang="en-US" sz="1000" dirty="0"/>
              <a:t>Address: MONGOLIA, Ulan Bator, Plot 20 of </a:t>
            </a:r>
            <a:r>
              <a:rPr lang="en-US" sz="1000" dirty="0" err="1"/>
              <a:t>Bayangol</a:t>
            </a:r>
            <a:r>
              <a:rPr lang="en-US" sz="1000" dirty="0"/>
              <a:t> District, </a:t>
            </a:r>
            <a:br>
              <a:rPr lang="en-US" sz="1000" dirty="0"/>
            </a:br>
            <a:r>
              <a:rPr lang="en-US" sz="1000" dirty="0"/>
              <a:t>Western Zone of Industrial Area 16100, Moscow Street, 9</a:t>
            </a:r>
          </a:p>
          <a:p>
            <a:r>
              <a:rPr lang="en-US" sz="1000" dirty="0"/>
              <a:t>Telephone: +976 7015-28-28</a:t>
            </a:r>
          </a:p>
          <a:p>
            <a:r>
              <a:rPr lang="en-US" sz="1000" dirty="0"/>
              <a:t>Fax: +976 7016-28-28</a:t>
            </a:r>
          </a:p>
          <a:p>
            <a:r>
              <a:rPr lang="en-US" sz="1000" dirty="0"/>
              <a:t>E-mail: </a:t>
            </a:r>
            <a:r>
              <a:rPr lang="en-US" sz="1000" dirty="0">
                <a:hlinkClick r:id="rId13"/>
              </a:rPr>
              <a:t>info@iek.mn</a:t>
            </a:r>
            <a:endParaRPr lang="en-US" sz="1000" dirty="0"/>
          </a:p>
          <a:p>
            <a:r>
              <a:rPr lang="en-US" sz="1000" dirty="0"/>
              <a:t>Web-site: </a:t>
            </a:r>
            <a:r>
              <a:rPr lang="en-US" sz="1000" dirty="0">
                <a:hlinkClick r:id="rId14"/>
              </a:rPr>
              <a:t>www.iek.mn</a:t>
            </a:r>
            <a:endParaRPr lang="en-US" sz="1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06C74B-29C2-45E7-9567-F8DA36E0FF2F}"/>
              </a:ext>
            </a:extLst>
          </p:cNvPr>
          <p:cNvSpPr/>
          <p:nvPr/>
        </p:nvSpPr>
        <p:spPr bwMode="auto">
          <a:xfrm>
            <a:off x="892453" y="563270"/>
            <a:ext cx="3815014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IEK GROUP of companies</a:t>
            </a:r>
          </a:p>
        </p:txBody>
      </p:sp>
    </p:spTree>
    <p:extLst>
      <p:ext uri="{BB962C8B-B14F-4D97-AF65-F5344CB8AC3E}">
        <p14:creationId xmlns:p14="http://schemas.microsoft.com/office/powerpoint/2010/main" val="1140917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010" y="6255779"/>
            <a:ext cx="1636295" cy="4491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18307" y="1375868"/>
            <a:ext cx="40085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MALTA</a:t>
            </a:r>
          </a:p>
          <a:p>
            <a:r>
              <a:rPr lang="en-US" sz="1000" dirty="0" err="1"/>
              <a:t>Hydrolectric</a:t>
            </a:r>
            <a:r>
              <a:rPr lang="en-US" sz="1000" dirty="0"/>
              <a:t> Ltd</a:t>
            </a:r>
          </a:p>
          <a:p>
            <a:r>
              <a:rPr lang="en-US" sz="1000" dirty="0"/>
              <a:t>Address: 85, </a:t>
            </a:r>
            <a:r>
              <a:rPr lang="en-US" sz="1000" dirty="0" err="1"/>
              <a:t>Triq</a:t>
            </a:r>
            <a:r>
              <a:rPr lang="en-US" sz="1000" dirty="0"/>
              <a:t> </a:t>
            </a:r>
            <a:r>
              <a:rPr lang="en-US" sz="1000" dirty="0" err="1"/>
              <a:t>il-Kappillan</a:t>
            </a:r>
            <a:r>
              <a:rPr lang="en-US" sz="1000" dirty="0"/>
              <a:t> </a:t>
            </a:r>
            <a:r>
              <a:rPr lang="en-US" sz="1000" dirty="0" err="1"/>
              <a:t>Mifsud</a:t>
            </a:r>
            <a:r>
              <a:rPr lang="en-US" sz="1000" dirty="0"/>
              <a:t> </a:t>
            </a:r>
            <a:r>
              <a:rPr lang="en-US" sz="1000" dirty="0" err="1"/>
              <a:t>Hamrun</a:t>
            </a:r>
            <a:r>
              <a:rPr lang="en-US" sz="1000" dirty="0"/>
              <a:t> HMR1855, Malta</a:t>
            </a:r>
          </a:p>
          <a:p>
            <a:r>
              <a:rPr lang="en-US" sz="1000" dirty="0"/>
              <a:t>Phone: +356 ¬2124 1111</a:t>
            </a:r>
          </a:p>
          <a:p>
            <a:r>
              <a:rPr lang="en-US" sz="1000" dirty="0"/>
              <a:t>Fax: +356 2124 3706</a:t>
            </a:r>
          </a:p>
          <a:p>
            <a:r>
              <a:rPr lang="en-US" sz="1000" dirty="0"/>
              <a:t>E-mail: </a:t>
            </a:r>
            <a:r>
              <a:rPr lang="en-US" sz="1000" dirty="0">
                <a:hlinkClick r:id="rId3"/>
              </a:rPr>
              <a:t>info@hydrolectric.com.mt</a:t>
            </a:r>
            <a:endParaRPr lang="en-US" sz="1000" dirty="0"/>
          </a:p>
          <a:p>
            <a:endParaRPr lang="en-US" sz="1000" dirty="0"/>
          </a:p>
          <a:p>
            <a:r>
              <a:rPr lang="en-US" sz="1000" b="1" dirty="0"/>
              <a:t>POLAND</a:t>
            </a:r>
          </a:p>
          <a:p>
            <a:r>
              <a:rPr lang="en-US" sz="1000" dirty="0" err="1"/>
              <a:t>Sundex</a:t>
            </a:r>
            <a:r>
              <a:rPr lang="en-US" sz="1000" dirty="0"/>
              <a:t> Group Sp. z </a:t>
            </a:r>
            <a:r>
              <a:rPr lang="en-US" sz="1000" dirty="0" err="1"/>
              <a:t>o.o</a:t>
            </a:r>
            <a:r>
              <a:rPr lang="en-US" sz="1000" dirty="0"/>
              <a:t>.</a:t>
            </a:r>
          </a:p>
          <a:p>
            <a:r>
              <a:rPr lang="en-US" sz="1000" dirty="0"/>
              <a:t>Address: 80-126, Gdansk, </a:t>
            </a:r>
            <a:r>
              <a:rPr lang="en-US" sz="1000" dirty="0" err="1"/>
              <a:t>Stanislawa</a:t>
            </a:r>
            <a:r>
              <a:rPr lang="en-US" sz="1000" dirty="0"/>
              <a:t> </a:t>
            </a:r>
            <a:r>
              <a:rPr lang="en-US" sz="1000" dirty="0" err="1"/>
              <a:t>Lema</a:t>
            </a:r>
            <a:r>
              <a:rPr lang="en-US" sz="1000" dirty="0"/>
              <a:t>, 4a/1</a:t>
            </a:r>
          </a:p>
          <a:p>
            <a:r>
              <a:rPr lang="en-US" sz="1000" dirty="0"/>
              <a:t>Phone: 58 585 99 99</a:t>
            </a:r>
          </a:p>
          <a:p>
            <a:r>
              <a:rPr lang="en-US" sz="1000" dirty="0"/>
              <a:t>E-mail: </a:t>
            </a:r>
            <a:r>
              <a:rPr lang="en-US" sz="1000" dirty="0">
                <a:hlinkClick r:id="rId4"/>
              </a:rPr>
              <a:t>info@sundexgroup.com</a:t>
            </a:r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b="1" dirty="0"/>
              <a:t>BANGLADESH</a:t>
            </a:r>
          </a:p>
          <a:p>
            <a:r>
              <a:rPr lang="en-US" sz="1000" dirty="0"/>
              <a:t>Universal Engineering &amp; Technology Co. Limited</a:t>
            </a:r>
          </a:p>
          <a:p>
            <a:r>
              <a:rPr lang="en-US" sz="1000" dirty="0"/>
              <a:t>Address: 66/13, West </a:t>
            </a:r>
            <a:r>
              <a:rPr lang="en-US" sz="1000" dirty="0" err="1"/>
              <a:t>Rajabazar</a:t>
            </a:r>
            <a:r>
              <a:rPr lang="en-US" sz="1000" dirty="0"/>
              <a:t>, Indira Road, Dhaka-1215, Bangladesh</a:t>
            </a:r>
          </a:p>
          <a:p>
            <a:r>
              <a:rPr lang="en-US" sz="1000" dirty="0"/>
              <a:t>Phone: + 880 1713 012210; +880 1713197300; +8801713197400</a:t>
            </a:r>
          </a:p>
          <a:p>
            <a:r>
              <a:rPr lang="en-US" sz="1000" dirty="0"/>
              <a:t>E-mail:  </a:t>
            </a:r>
            <a:r>
              <a:rPr lang="en-US" sz="1000" dirty="0">
                <a:hlinkClick r:id="rId5"/>
              </a:rPr>
              <a:t>parvez.zubair@utechbd.com</a:t>
            </a:r>
            <a:endParaRPr lang="en-US" sz="1000" dirty="0"/>
          </a:p>
          <a:p>
            <a:endParaRPr lang="en-US" sz="1000" dirty="0"/>
          </a:p>
          <a:p>
            <a:r>
              <a:rPr lang="en-US" sz="1000" b="1" dirty="0"/>
              <a:t>EGYPT</a:t>
            </a:r>
          </a:p>
          <a:p>
            <a:r>
              <a:rPr lang="en-US" sz="1000" dirty="0" err="1"/>
              <a:t>Afifi</a:t>
            </a:r>
            <a:r>
              <a:rPr lang="en-US" sz="1000" dirty="0"/>
              <a:t> foundation for Transport</a:t>
            </a:r>
          </a:p>
          <a:p>
            <a:r>
              <a:rPr lang="en-US" sz="1000" dirty="0"/>
              <a:t>Address: 73 </a:t>
            </a:r>
            <a:r>
              <a:rPr lang="en-US" sz="1000" dirty="0" err="1"/>
              <a:t>Amarat</a:t>
            </a:r>
            <a:r>
              <a:rPr lang="en-US" sz="1000" dirty="0"/>
              <a:t> Al-</a:t>
            </a:r>
            <a:r>
              <a:rPr lang="en-US" sz="1000" dirty="0" err="1"/>
              <a:t>Fath</a:t>
            </a:r>
            <a:r>
              <a:rPr lang="en-US" sz="1000" dirty="0"/>
              <a:t>, apt. 2, Nasr City, Cairo, Egypt</a:t>
            </a:r>
          </a:p>
          <a:p>
            <a:r>
              <a:rPr lang="en-US" sz="1000" dirty="0"/>
              <a:t>Phone: +20 240 331 869 </a:t>
            </a:r>
          </a:p>
          <a:p>
            <a:r>
              <a:rPr lang="en-US" sz="1000" dirty="0"/>
              <a:t>E-mail: </a:t>
            </a:r>
            <a:r>
              <a:rPr lang="en-US" sz="1000" dirty="0">
                <a:hlinkClick r:id="rId6"/>
              </a:rPr>
              <a:t>afifi.foundation@hotmail.com </a:t>
            </a:r>
            <a:endParaRPr lang="en-US" sz="1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01012" y="1376108"/>
            <a:ext cx="36246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UZBEKISTAN</a:t>
            </a:r>
          </a:p>
          <a:p>
            <a:r>
              <a:rPr lang="en-US" sz="1000" dirty="0"/>
              <a:t>Address: REPUBLIC of Uzbekistan, 100074, Tashkent, </a:t>
            </a:r>
            <a:r>
              <a:rPr lang="en-US" sz="1000" dirty="0" err="1"/>
              <a:t>Yashnabadsky</a:t>
            </a:r>
            <a:r>
              <a:rPr lang="en-US" sz="1000" dirty="0"/>
              <a:t> district, </a:t>
            </a:r>
            <a:r>
              <a:rPr lang="en-US" sz="1000" dirty="0" err="1"/>
              <a:t>Mukhtara</a:t>
            </a:r>
            <a:r>
              <a:rPr lang="en-US" sz="1000" dirty="0"/>
              <a:t> </a:t>
            </a:r>
            <a:r>
              <a:rPr lang="en-US" sz="1000" dirty="0" err="1"/>
              <a:t>Ashrafii</a:t>
            </a:r>
            <a:r>
              <a:rPr lang="en-US" sz="1000" dirty="0"/>
              <a:t> str., 1-st drive. </a:t>
            </a:r>
            <a:br>
              <a:rPr lang="en-US" sz="1000" dirty="0"/>
            </a:br>
            <a:r>
              <a:rPr lang="en-US" sz="1000" dirty="0"/>
              <a:t>9a bld.</a:t>
            </a:r>
          </a:p>
          <a:p>
            <a:r>
              <a:rPr lang="en-US" sz="1000" dirty="0"/>
              <a:t>Phone: +998 (71) 231-84-31, +998 (71) 231-84-32</a:t>
            </a:r>
          </a:p>
          <a:p>
            <a:r>
              <a:rPr lang="en-US" sz="1000" dirty="0"/>
              <a:t>Email: </a:t>
            </a:r>
            <a:r>
              <a:rPr lang="en-US" sz="1000" dirty="0">
                <a:hlinkClick r:id="rId7"/>
              </a:rPr>
              <a:t>info@iek.uz</a:t>
            </a:r>
            <a:endParaRPr lang="en-US" sz="1000" dirty="0"/>
          </a:p>
          <a:p>
            <a:endParaRPr lang="en-US" sz="1000" dirty="0"/>
          </a:p>
          <a:p>
            <a:r>
              <a:rPr lang="en-US" sz="1000" b="1" dirty="0"/>
              <a:t>VIETNAM</a:t>
            </a:r>
          </a:p>
          <a:p>
            <a:r>
              <a:rPr lang="en-US" sz="1000" dirty="0"/>
              <a:t>IEK VIET NAM CORPORATION</a:t>
            </a:r>
          </a:p>
          <a:p>
            <a:r>
              <a:rPr lang="en-US" sz="1000" dirty="0"/>
              <a:t>Address: No. 139 Nguyen Thai Hoc Str., </a:t>
            </a:r>
            <a:r>
              <a:rPr lang="en-US" sz="1000" dirty="0" err="1"/>
              <a:t>Dien</a:t>
            </a:r>
            <a:r>
              <a:rPr lang="en-US" sz="1000" dirty="0"/>
              <a:t> Bien Ward, </a:t>
            </a:r>
            <a:br>
              <a:rPr lang="en-US" sz="1000" dirty="0"/>
            </a:br>
            <a:r>
              <a:rPr lang="en-US" sz="1000" dirty="0"/>
              <a:t>Ba </a:t>
            </a:r>
            <a:r>
              <a:rPr lang="en-US" sz="1000" dirty="0" err="1"/>
              <a:t>Dinh</a:t>
            </a:r>
            <a:r>
              <a:rPr lang="en-US" sz="1000" dirty="0"/>
              <a:t> Dist., Hanoi, Viet Nam, 100000</a:t>
            </a:r>
          </a:p>
          <a:p>
            <a:r>
              <a:rPr lang="en-US" sz="1000" dirty="0"/>
              <a:t>Phone: +84 24 2265 1818</a:t>
            </a:r>
          </a:p>
          <a:p>
            <a:r>
              <a:rPr lang="en-US" sz="1000" dirty="0"/>
              <a:t>Email:  </a:t>
            </a:r>
            <a:r>
              <a:rPr lang="en-US" sz="1000" dirty="0">
                <a:hlinkClick r:id="rId8"/>
              </a:rPr>
              <a:t>iekvietnam@gmail.com</a:t>
            </a:r>
            <a:endParaRPr lang="en-US" sz="1000" dirty="0"/>
          </a:p>
          <a:p>
            <a:endParaRPr lang="en-US" sz="1000" dirty="0"/>
          </a:p>
          <a:p>
            <a:r>
              <a:rPr lang="en-US" sz="1000" b="1" dirty="0"/>
              <a:t>INDIA</a:t>
            </a:r>
          </a:p>
          <a:p>
            <a:r>
              <a:rPr lang="en-US" sz="1000" dirty="0"/>
              <a:t>ANITECH</a:t>
            </a:r>
          </a:p>
          <a:p>
            <a:r>
              <a:rPr lang="en-US" sz="1000" dirty="0"/>
              <a:t>Address: Unit No:202, RG Trade Tower, Netaji </a:t>
            </a:r>
            <a:r>
              <a:rPr lang="en-US" sz="1000" dirty="0" err="1"/>
              <a:t>Subhash</a:t>
            </a:r>
            <a:r>
              <a:rPr lang="en-US" sz="1000" dirty="0"/>
              <a:t> Place, </a:t>
            </a:r>
            <a:r>
              <a:rPr lang="en-US" sz="1000" dirty="0" err="1"/>
              <a:t>Pitampura</a:t>
            </a:r>
            <a:r>
              <a:rPr lang="en-US" sz="1000" dirty="0"/>
              <a:t>, New Delhi-110034, India </a:t>
            </a:r>
          </a:p>
          <a:p>
            <a:r>
              <a:rPr lang="en-US" sz="1000" dirty="0"/>
              <a:t>Phone: +91 11-45700559</a:t>
            </a:r>
          </a:p>
          <a:p>
            <a:r>
              <a:rPr lang="en-US" sz="1000" dirty="0"/>
              <a:t>Email: </a:t>
            </a:r>
            <a:r>
              <a:rPr lang="en-US" sz="1000" dirty="0">
                <a:hlinkClick r:id="rId9"/>
              </a:rPr>
              <a:t>info@anitech.co.in</a:t>
            </a:r>
            <a:endParaRPr lang="en-US" sz="1000" dirty="0"/>
          </a:p>
          <a:p>
            <a:endParaRPr lang="en-US" sz="1000" dirty="0"/>
          </a:p>
          <a:p>
            <a:r>
              <a:rPr lang="en-US" sz="1000" b="1" dirty="0"/>
              <a:t>GERMANY</a:t>
            </a:r>
          </a:p>
          <a:p>
            <a:r>
              <a:rPr lang="en-US" sz="1000" dirty="0"/>
              <a:t>EDELIZON </a:t>
            </a:r>
            <a:r>
              <a:rPr lang="en-US" sz="1000" dirty="0" err="1"/>
              <a:t>Handelsgesellschaft</a:t>
            </a:r>
            <a:r>
              <a:rPr lang="en-US" sz="1000" dirty="0"/>
              <a:t> </a:t>
            </a:r>
            <a:r>
              <a:rPr lang="en-US" sz="1000" dirty="0" err="1"/>
              <a:t>mbH</a:t>
            </a:r>
            <a:endParaRPr lang="en-US" sz="1000" dirty="0"/>
          </a:p>
          <a:p>
            <a:r>
              <a:rPr lang="en-US" sz="1000" dirty="0"/>
              <a:t>Address: 50933 Köln, </a:t>
            </a:r>
            <a:r>
              <a:rPr lang="en-US" sz="1000" dirty="0" err="1"/>
              <a:t>Eupener</a:t>
            </a:r>
            <a:r>
              <a:rPr lang="en-US" sz="1000" dirty="0"/>
              <a:t> </a:t>
            </a:r>
            <a:r>
              <a:rPr lang="en-US" sz="1000" dirty="0" err="1"/>
              <a:t>Sraße</a:t>
            </a:r>
            <a:r>
              <a:rPr lang="en-US" sz="1000" dirty="0"/>
              <a:t> 124</a:t>
            </a:r>
          </a:p>
          <a:p>
            <a:r>
              <a:rPr lang="en-US" sz="1000" dirty="0"/>
              <a:t>Phone: +49 (0) 221 4230 6965</a:t>
            </a:r>
          </a:p>
          <a:p>
            <a:r>
              <a:rPr lang="en-US" sz="1000" dirty="0"/>
              <a:t>Fax: +49 (0) 221 4230 6966</a:t>
            </a:r>
          </a:p>
          <a:p>
            <a:r>
              <a:rPr lang="en-US" sz="1000" dirty="0"/>
              <a:t>E-mail: </a:t>
            </a:r>
            <a:r>
              <a:rPr lang="en-US" sz="1000" dirty="0">
                <a:hlinkClick r:id="rId10"/>
              </a:rPr>
              <a:t>n.efimenko@edelizon.de</a:t>
            </a:r>
            <a:endParaRPr lang="en-US" sz="1000" dirty="0"/>
          </a:p>
          <a:p>
            <a:endParaRPr lang="en-US" sz="1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519D6B8-B33C-4E14-B0E4-C82F12E6F4FE}"/>
              </a:ext>
            </a:extLst>
          </p:cNvPr>
          <p:cNvSpPr/>
          <p:nvPr/>
        </p:nvSpPr>
        <p:spPr bwMode="auto">
          <a:xfrm>
            <a:off x="892453" y="563270"/>
            <a:ext cx="3825854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IEK GROUP of companies</a:t>
            </a:r>
          </a:p>
        </p:txBody>
      </p:sp>
    </p:spTree>
    <p:extLst>
      <p:ext uri="{BB962C8B-B14F-4D97-AF65-F5344CB8AC3E}">
        <p14:creationId xmlns:p14="http://schemas.microsoft.com/office/powerpoint/2010/main" val="3939229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7EF022-4653-492C-9135-AF495A27801D}"/>
              </a:ext>
            </a:extLst>
          </p:cNvPr>
          <p:cNvSpPr/>
          <p:nvPr/>
        </p:nvSpPr>
        <p:spPr bwMode="auto">
          <a:xfrm>
            <a:off x="892454" y="563270"/>
            <a:ext cx="3531764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Mission and values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63EEAA-12BC-433D-9CB3-4C78F5341870}"/>
              </a:ext>
            </a:extLst>
          </p:cNvPr>
          <p:cNvSpPr/>
          <p:nvPr/>
        </p:nvSpPr>
        <p:spPr bwMode="auto">
          <a:xfrm>
            <a:off x="0" y="1450110"/>
            <a:ext cx="6696363" cy="914400"/>
          </a:xfrm>
          <a:prstGeom prst="rect">
            <a:avLst/>
          </a:prstGeom>
          <a:solidFill>
            <a:srgbClr val="70AC32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809D40-A25D-4713-A9E7-10BD4A900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24" y="1665364"/>
            <a:ext cx="6245352" cy="345338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C26AA28-373E-4562-9C5B-B1446B258AF3}"/>
              </a:ext>
            </a:extLst>
          </p:cNvPr>
          <p:cNvSpPr/>
          <p:nvPr/>
        </p:nvSpPr>
        <p:spPr bwMode="auto">
          <a:xfrm>
            <a:off x="1449324" y="1665364"/>
            <a:ext cx="5247039" cy="699146"/>
          </a:xfrm>
          <a:prstGeom prst="rect">
            <a:avLst/>
          </a:prstGeom>
          <a:solidFill>
            <a:srgbClr val="4D7723">
              <a:alpha val="65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C099F8-8DE1-466F-AE57-5F2F12C78967}"/>
              </a:ext>
            </a:extLst>
          </p:cNvPr>
          <p:cNvSpPr/>
          <p:nvPr/>
        </p:nvSpPr>
        <p:spPr>
          <a:xfrm>
            <a:off x="892453" y="1480977"/>
            <a:ext cx="58039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dirty="0">
                <a:solidFill>
                  <a:schemeClr val="bg1"/>
                </a:solidFill>
              </a:rPr>
              <a:t>In close cooperation with our partners we create reliable and available solutions for electric energy transmission, distribution and conversion, providing comfortable and safe environment for people’s lives and activities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25C6B2-DA5A-48A6-A13D-AF459F76D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74" y="4340718"/>
            <a:ext cx="5897886" cy="170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73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691EF0-71FA-421A-A421-F6955BA79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99" y="1226236"/>
            <a:ext cx="6348997" cy="530962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D48E31-3FA3-4C88-A4A2-08DA8AFF12B8}"/>
              </a:ext>
            </a:extLst>
          </p:cNvPr>
          <p:cNvSpPr/>
          <p:nvPr/>
        </p:nvSpPr>
        <p:spPr bwMode="auto">
          <a:xfrm>
            <a:off x="892454" y="563270"/>
            <a:ext cx="3531764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Our Brands</a:t>
            </a:r>
            <a:endParaRPr lang="ru-RU" sz="2400" dirty="0">
              <a:latin typeface="Arial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544584-6AA5-40C9-9E5C-D37C87ABE486}"/>
              </a:ext>
            </a:extLst>
          </p:cNvPr>
          <p:cNvSpPr/>
          <p:nvPr/>
        </p:nvSpPr>
        <p:spPr>
          <a:xfrm>
            <a:off x="836773" y="1547145"/>
            <a:ext cx="2670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IEK</a:t>
            </a:r>
            <a:r>
              <a:rPr lang="en-US" sz="1000" b="1" baseline="30000" dirty="0"/>
              <a:t>®</a:t>
            </a:r>
            <a:r>
              <a:rPr lang="en-US" sz="1000" b="1" dirty="0"/>
              <a:t> </a:t>
            </a:r>
            <a:r>
              <a:rPr lang="en-US" sz="1000" dirty="0"/>
              <a:t>is the leader of electrotechnical and lighting markets for over 20 years.</a:t>
            </a:r>
            <a:endParaRPr lang="ru-RU" sz="1000" dirty="0"/>
          </a:p>
          <a:p>
            <a:r>
              <a:rPr lang="ru-RU" sz="1000" b="1" dirty="0"/>
              <a:t>№1</a:t>
            </a:r>
            <a:r>
              <a:rPr lang="en-US" sz="1000" b="1" dirty="0"/>
              <a:t> Electrotechnical Brand</a:t>
            </a:r>
            <a:r>
              <a:rPr lang="ru-RU" sz="1000" b="1" dirty="0"/>
              <a:t> </a:t>
            </a:r>
            <a:r>
              <a:rPr lang="en-US" sz="1000" b="1" dirty="0"/>
              <a:t>in Russia </a:t>
            </a:r>
            <a:r>
              <a:rPr lang="en-US" sz="1000" dirty="0"/>
              <a:t>in</a:t>
            </a:r>
            <a:r>
              <a:rPr lang="ru-RU" sz="1000" dirty="0"/>
              <a:t> 2014, 2016 </a:t>
            </a:r>
            <a:r>
              <a:rPr lang="en-US" sz="1000" dirty="0"/>
              <a:t>and</a:t>
            </a:r>
            <a:r>
              <a:rPr lang="ru-RU" sz="1000" dirty="0"/>
              <a:t> 2019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2B0367-0005-400D-AC4B-FC156306E66C}"/>
              </a:ext>
            </a:extLst>
          </p:cNvPr>
          <p:cNvSpPr/>
          <p:nvPr/>
        </p:nvSpPr>
        <p:spPr>
          <a:xfrm>
            <a:off x="6126321" y="2446903"/>
            <a:ext cx="22641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ITK</a:t>
            </a:r>
            <a:r>
              <a:rPr lang="en-US" sz="1000" b="1" baseline="30000" dirty="0"/>
              <a:t>®</a:t>
            </a:r>
            <a:r>
              <a:rPr lang="en-US" sz="1000" b="1" dirty="0"/>
              <a:t>  </a:t>
            </a:r>
            <a:r>
              <a:rPr lang="en-US" sz="1000" dirty="0"/>
              <a:t>is a modern and reliable equipment for effective telecommunication solutions.</a:t>
            </a:r>
            <a:endParaRPr lang="ru-RU" sz="1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C216C6-6D3F-4F71-ABDC-DA8A0EDEF93B}"/>
              </a:ext>
            </a:extLst>
          </p:cNvPr>
          <p:cNvSpPr/>
          <p:nvPr/>
        </p:nvSpPr>
        <p:spPr>
          <a:xfrm>
            <a:off x="836773" y="3249574"/>
            <a:ext cx="24122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ONI</a:t>
            </a:r>
            <a:r>
              <a:rPr lang="en-US" sz="1000" b="1" baseline="30000" dirty="0"/>
              <a:t>®</a:t>
            </a:r>
            <a:r>
              <a:rPr lang="en-US" sz="1000" b="1" dirty="0"/>
              <a:t> </a:t>
            </a:r>
            <a:r>
              <a:rPr lang="en-US" sz="1000" dirty="0"/>
              <a:t>has a wide range of equipment and software automation of various industries.</a:t>
            </a:r>
            <a:endParaRPr lang="ru-RU" sz="1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D747E0-B7FD-4C11-8B69-C6E181439C1A}"/>
              </a:ext>
            </a:extLst>
          </p:cNvPr>
          <p:cNvSpPr/>
          <p:nvPr/>
        </p:nvSpPr>
        <p:spPr>
          <a:xfrm>
            <a:off x="836773" y="4798116"/>
            <a:ext cx="215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/>
              <a:t>MasterSCADA</a:t>
            </a:r>
            <a:r>
              <a:rPr lang="ru-RU" sz="1000" b="1" baseline="30000" dirty="0"/>
              <a:t> ®</a:t>
            </a:r>
            <a:r>
              <a:rPr lang="ru-RU" sz="1000" dirty="0"/>
              <a:t> — </a:t>
            </a:r>
            <a:r>
              <a:rPr lang="en-US" sz="1000" dirty="0"/>
              <a:t>software solutions for the development of control and dispatching systems</a:t>
            </a:r>
            <a:endParaRPr lang="ru-RU" sz="1000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407673" y="3969848"/>
            <a:ext cx="2130876" cy="553998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000" b="1" dirty="0"/>
              <a:t>IEK Lighting</a:t>
            </a:r>
            <a:r>
              <a:rPr lang="ru-RU" sz="1000" b="1" baseline="30000" dirty="0"/>
              <a:t> ®</a:t>
            </a:r>
            <a:r>
              <a:rPr lang="en-US" sz="1000" b="1" dirty="0"/>
              <a:t> </a:t>
            </a:r>
            <a:r>
              <a:rPr lang="ru-RU" sz="1000" dirty="0"/>
              <a:t>– </a:t>
            </a:r>
            <a:r>
              <a:rPr lang="en-US" sz="1000" dirty="0"/>
              <a:t>a wide range of light sources, lamps, lighting control systems.</a:t>
            </a:r>
            <a:endParaRPr lang="ru-RU" sz="10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897A06E-DF06-48AE-9202-4A4BF6B0E106}"/>
              </a:ext>
            </a:extLst>
          </p:cNvPr>
          <p:cNvSpPr/>
          <p:nvPr/>
        </p:nvSpPr>
        <p:spPr>
          <a:xfrm>
            <a:off x="6126321" y="5492793"/>
            <a:ext cx="2331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LEDEL</a:t>
            </a:r>
            <a:r>
              <a:rPr lang="en-US" sz="1000" b="1" baseline="30000" dirty="0"/>
              <a:t>®</a:t>
            </a:r>
            <a:r>
              <a:rPr lang="en-US" sz="1000" b="1" dirty="0"/>
              <a:t> </a:t>
            </a:r>
            <a:r>
              <a:rPr lang="en-US" sz="1000" dirty="0"/>
              <a:t>is a professional lighting manufacturer of the project lighting for industrial, commercial, outdoor and office luminaries</a:t>
            </a:r>
            <a:r>
              <a:rPr lang="ru-RU" sz="1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0973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B48F2C4-1D8B-483D-A5D3-430CE79D25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42" y="1314328"/>
            <a:ext cx="6580645" cy="391059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82F1AE-436E-468D-BFE8-43AFE3135A69}"/>
              </a:ext>
            </a:extLst>
          </p:cNvPr>
          <p:cNvSpPr/>
          <p:nvPr/>
        </p:nvSpPr>
        <p:spPr bwMode="auto">
          <a:xfrm>
            <a:off x="892453" y="563270"/>
            <a:ext cx="5332781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Electrotechnical equipment</a:t>
            </a:r>
            <a:endParaRPr lang="ru-RU" sz="2400" dirty="0">
              <a:latin typeface="Arial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0E8C497-7FBF-4959-80F1-58FEE64B711F}"/>
              </a:ext>
            </a:extLst>
          </p:cNvPr>
          <p:cNvCxnSpPr/>
          <p:nvPr/>
        </p:nvCxnSpPr>
        <p:spPr bwMode="auto">
          <a:xfrm>
            <a:off x="6807200" y="5446210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F7D01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CDC46A3-CD42-46F2-ABB5-6A98900365A8}"/>
              </a:ext>
            </a:extLst>
          </p:cNvPr>
          <p:cNvSpPr/>
          <p:nvPr/>
        </p:nvSpPr>
        <p:spPr>
          <a:xfrm>
            <a:off x="5897419" y="1607040"/>
            <a:ext cx="2443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Electric energy distribution equipment</a:t>
            </a:r>
            <a:endParaRPr lang="ru-RU" sz="12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FFB9E5-E530-41F1-A8B2-BCD966FD7037}"/>
              </a:ext>
            </a:extLst>
          </p:cNvPr>
          <p:cNvSpPr/>
          <p:nvPr/>
        </p:nvSpPr>
        <p:spPr>
          <a:xfrm>
            <a:off x="6564973" y="2270942"/>
            <a:ext cx="21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Cabinets, boxes and accessories </a:t>
            </a:r>
            <a:endParaRPr lang="ru-RU" sz="1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A245BF5-8AE8-4B5B-8622-CAD46F3F4DA2}"/>
              </a:ext>
            </a:extLst>
          </p:cNvPr>
          <p:cNvSpPr/>
          <p:nvPr/>
        </p:nvSpPr>
        <p:spPr>
          <a:xfrm>
            <a:off x="7160720" y="3010449"/>
            <a:ext cx="1504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Cable-carrying systems</a:t>
            </a:r>
            <a:endParaRPr lang="ru-RU" sz="12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5B1B87F-B05B-4FC7-992A-0EF87103A95C}"/>
              </a:ext>
            </a:extLst>
          </p:cNvPr>
          <p:cNvSpPr/>
          <p:nvPr/>
        </p:nvSpPr>
        <p:spPr>
          <a:xfrm>
            <a:off x="6583444" y="3724037"/>
            <a:ext cx="21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Measuring and control equipment</a:t>
            </a:r>
            <a:endParaRPr lang="ru-RU" sz="12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F3BC7F-46C8-43A9-BAEC-607114481106}"/>
              </a:ext>
            </a:extLst>
          </p:cNvPr>
          <p:cNvSpPr/>
          <p:nvPr/>
        </p:nvSpPr>
        <p:spPr>
          <a:xfrm>
            <a:off x="5923043" y="4367556"/>
            <a:ext cx="21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Electrical wiring products, tools</a:t>
            </a:r>
            <a:endParaRPr lang="ru-RU" sz="12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E1C3A8-F1A0-45AB-8812-3B35D175B2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3"/>
          <a:stretch/>
        </p:blipFill>
        <p:spPr>
          <a:xfrm>
            <a:off x="861106" y="1389274"/>
            <a:ext cx="3214783" cy="359664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9EC8B7C-8BF6-44AB-AED6-40F8EDD2DDCE}"/>
              </a:ext>
            </a:extLst>
          </p:cNvPr>
          <p:cNvSpPr/>
          <p:nvPr/>
        </p:nvSpPr>
        <p:spPr>
          <a:xfrm>
            <a:off x="6851962" y="5440809"/>
            <a:ext cx="2292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www.iekgroup.com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1570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4D9149-FFFA-417F-B585-4AA044C88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38" y="1375247"/>
            <a:ext cx="6303277" cy="359664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F8DF73-6C3D-423E-9B1A-408BAC4D1DA7}"/>
              </a:ext>
            </a:extLst>
          </p:cNvPr>
          <p:cNvSpPr/>
          <p:nvPr/>
        </p:nvSpPr>
        <p:spPr bwMode="auto">
          <a:xfrm>
            <a:off x="892453" y="563270"/>
            <a:ext cx="5332781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IT equipment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8A881C-2EE3-4A5C-9A44-CD6DCA12C43E}"/>
              </a:ext>
            </a:extLst>
          </p:cNvPr>
          <p:cNvSpPr/>
          <p:nvPr/>
        </p:nvSpPr>
        <p:spPr>
          <a:xfrm>
            <a:off x="6396166" y="5438515"/>
            <a:ext cx="18682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www.itk-group.ru</a:t>
            </a:r>
            <a:endParaRPr lang="ru-RU" sz="1600" b="1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B4E7F98-C1F1-44E5-8068-D77FA3253DAD}"/>
              </a:ext>
            </a:extLst>
          </p:cNvPr>
          <p:cNvCxnSpPr/>
          <p:nvPr/>
        </p:nvCxnSpPr>
        <p:spPr bwMode="auto">
          <a:xfrm>
            <a:off x="6253019" y="5423126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70AC3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038155-AEEE-4510-950E-51D3AC4AADF7}"/>
              </a:ext>
            </a:extLst>
          </p:cNvPr>
          <p:cNvSpPr/>
          <p:nvPr/>
        </p:nvSpPr>
        <p:spPr>
          <a:xfrm>
            <a:off x="1366983" y="1674241"/>
            <a:ext cx="18790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Wiring cabinets</a:t>
            </a:r>
            <a:endParaRPr lang="ru-RU" sz="12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0E6FF0E-7746-4F2F-BE3A-93AC08BA74C2}"/>
              </a:ext>
            </a:extLst>
          </p:cNvPr>
          <p:cNvSpPr/>
          <p:nvPr/>
        </p:nvSpPr>
        <p:spPr>
          <a:xfrm>
            <a:off x="688114" y="2177624"/>
            <a:ext cx="18790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Power supply equipment</a:t>
            </a:r>
            <a:endParaRPr lang="ru-RU" sz="1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01D87F1-2862-4962-A4D4-C6674185E391}"/>
              </a:ext>
            </a:extLst>
          </p:cNvPr>
          <p:cNvSpPr/>
          <p:nvPr/>
        </p:nvSpPr>
        <p:spPr>
          <a:xfrm>
            <a:off x="651165" y="3050461"/>
            <a:ext cx="13479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LAN-cable</a:t>
            </a:r>
            <a:endParaRPr lang="ru-RU" sz="1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7297972-B6D9-4DFD-B353-F64861E262A8}"/>
              </a:ext>
            </a:extLst>
          </p:cNvPr>
          <p:cNvSpPr/>
          <p:nvPr/>
        </p:nvSpPr>
        <p:spPr>
          <a:xfrm>
            <a:off x="358346" y="3712445"/>
            <a:ext cx="22087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Copper and optical components for  structured cabling systems</a:t>
            </a:r>
            <a:endParaRPr lang="ru-RU" sz="12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1AF35C4-FB0D-4A05-922A-C0E6E203C12D}"/>
              </a:ext>
            </a:extLst>
          </p:cNvPr>
          <p:cNvSpPr/>
          <p:nvPr/>
        </p:nvSpPr>
        <p:spPr>
          <a:xfrm>
            <a:off x="1362079" y="4327074"/>
            <a:ext cx="18790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Software databases of equipment for projecting programs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8170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8D1DE8-02B9-4B84-9859-6DC4DA515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9" y="1302972"/>
            <a:ext cx="6577597" cy="39044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B48380-0285-4228-AA0E-9F2EB7D47B47}"/>
              </a:ext>
            </a:extLst>
          </p:cNvPr>
          <p:cNvSpPr/>
          <p:nvPr/>
        </p:nvSpPr>
        <p:spPr bwMode="auto">
          <a:xfrm>
            <a:off x="892454" y="563270"/>
            <a:ext cx="7447983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Industrial automation equipment </a:t>
            </a:r>
            <a:endParaRPr lang="ru-RU" sz="2400" dirty="0">
              <a:latin typeface="Arial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6A93349-698E-4124-92DF-A700DE787F5D}"/>
              </a:ext>
            </a:extLst>
          </p:cNvPr>
          <p:cNvSpPr/>
          <p:nvPr/>
        </p:nvSpPr>
        <p:spPr>
          <a:xfrm>
            <a:off x="892454" y="5315404"/>
            <a:ext cx="3619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Manufacturing in modern factories </a:t>
            </a:r>
          </a:p>
          <a:p>
            <a:r>
              <a:rPr lang="en-US" sz="1600" b="1" dirty="0"/>
              <a:t>Multi-stage quality control</a:t>
            </a:r>
            <a:endParaRPr lang="ru-RU" sz="16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E40DDC-8C74-47DA-B38A-5C69CA86C1F4}"/>
              </a:ext>
            </a:extLst>
          </p:cNvPr>
          <p:cNvSpPr/>
          <p:nvPr/>
        </p:nvSpPr>
        <p:spPr>
          <a:xfrm>
            <a:off x="6192970" y="5438515"/>
            <a:ext cx="22785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www.oni-system.com</a:t>
            </a:r>
            <a:endParaRPr lang="ru-RU" sz="1600" b="1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0133F5F-E54E-4C52-BF9D-695F4A546781}"/>
              </a:ext>
            </a:extLst>
          </p:cNvPr>
          <p:cNvCxnSpPr/>
          <p:nvPr/>
        </p:nvCxnSpPr>
        <p:spPr bwMode="auto">
          <a:xfrm>
            <a:off x="6049823" y="5423126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2C41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96ABDE-6474-4E85-9573-E9AB0C08EA40}"/>
              </a:ext>
            </a:extLst>
          </p:cNvPr>
          <p:cNvSpPr/>
          <p:nvPr/>
        </p:nvSpPr>
        <p:spPr>
          <a:xfrm>
            <a:off x="5897419" y="1703924"/>
            <a:ext cx="24430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Programmed controllers</a:t>
            </a:r>
            <a:endParaRPr lang="ru-RU" sz="12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67041F-6D6A-472B-A2C8-E81F669C849B}"/>
              </a:ext>
            </a:extLst>
          </p:cNvPr>
          <p:cNvSpPr/>
          <p:nvPr/>
        </p:nvSpPr>
        <p:spPr>
          <a:xfrm>
            <a:off x="6564973" y="2341421"/>
            <a:ext cx="21000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Controllers’ panels</a:t>
            </a:r>
            <a:endParaRPr lang="ru-RU" sz="1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9D8A72-DF2B-4D02-8401-58EA9D870434}"/>
              </a:ext>
            </a:extLst>
          </p:cNvPr>
          <p:cNvSpPr/>
          <p:nvPr/>
        </p:nvSpPr>
        <p:spPr>
          <a:xfrm>
            <a:off x="7160720" y="2978919"/>
            <a:ext cx="1504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Frequency converters</a:t>
            </a:r>
            <a:endParaRPr lang="ru-RU" sz="1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0C55D1-2049-4109-BBF2-44864249D5D6}"/>
              </a:ext>
            </a:extLst>
          </p:cNvPr>
          <p:cNvSpPr/>
          <p:nvPr/>
        </p:nvSpPr>
        <p:spPr>
          <a:xfrm>
            <a:off x="6572934" y="3755567"/>
            <a:ext cx="21000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 err="1"/>
              <a:t>Softstarters</a:t>
            </a:r>
            <a:endParaRPr lang="ru-RU" sz="12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AA86AC2-282C-41CE-876E-8D3883FEA820}"/>
              </a:ext>
            </a:extLst>
          </p:cNvPr>
          <p:cNvSpPr/>
          <p:nvPr/>
        </p:nvSpPr>
        <p:spPr>
          <a:xfrm>
            <a:off x="5891513" y="4411333"/>
            <a:ext cx="14045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Smart Home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0695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6E034F-F80C-4D49-8685-99B5AFCF0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00" y="1303778"/>
            <a:ext cx="6580645" cy="390754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3B4885-96A8-47F6-80DE-389704BCB64C}"/>
              </a:ext>
            </a:extLst>
          </p:cNvPr>
          <p:cNvSpPr/>
          <p:nvPr/>
        </p:nvSpPr>
        <p:spPr bwMode="auto">
          <a:xfrm>
            <a:off x="892453" y="563270"/>
            <a:ext cx="8284885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/>
              <a:t>Platform for building and manufacturing automation</a:t>
            </a:r>
            <a:endParaRPr kumimoji="0" lang="ru-RU" sz="2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B77EDA-A188-46BE-81CC-61B13864F332}"/>
              </a:ext>
            </a:extLst>
          </p:cNvPr>
          <p:cNvSpPr/>
          <p:nvPr/>
        </p:nvSpPr>
        <p:spPr>
          <a:xfrm>
            <a:off x="6143336" y="5438515"/>
            <a:ext cx="2232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www.masterscada.ru</a:t>
            </a:r>
            <a:endParaRPr lang="ru-RU" sz="1600" b="1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2703989-45F9-4B7E-8204-B32DCABDEB18}"/>
              </a:ext>
            </a:extLst>
          </p:cNvPr>
          <p:cNvCxnSpPr/>
          <p:nvPr/>
        </p:nvCxnSpPr>
        <p:spPr bwMode="auto">
          <a:xfrm>
            <a:off x="6000189" y="5423126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4276A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9A9B92B-C723-4134-B9D1-0A117E2E9D40}"/>
              </a:ext>
            </a:extLst>
          </p:cNvPr>
          <p:cNvSpPr/>
          <p:nvPr/>
        </p:nvSpPr>
        <p:spPr>
          <a:xfrm>
            <a:off x="892453" y="1630351"/>
            <a:ext cx="2353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Process visualization</a:t>
            </a:r>
            <a:endParaRPr lang="ru-RU" sz="1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BB86D1-9A18-4FA0-953F-2C7C4D356FCA}"/>
              </a:ext>
            </a:extLst>
          </p:cNvPr>
          <p:cNvSpPr/>
          <p:nvPr/>
        </p:nvSpPr>
        <p:spPr>
          <a:xfrm>
            <a:off x="892452" y="2189568"/>
            <a:ext cx="16746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Extensive communication capabilities</a:t>
            </a:r>
            <a:endParaRPr lang="ru-RU" sz="12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9AA5C9B-7EFC-4ECB-8353-B660AC4CCFCF}"/>
              </a:ext>
            </a:extLst>
          </p:cNvPr>
          <p:cNvSpPr/>
          <p:nvPr/>
        </p:nvSpPr>
        <p:spPr>
          <a:xfrm>
            <a:off x="892452" y="3006571"/>
            <a:ext cx="1106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Visual analytics</a:t>
            </a:r>
            <a:endParaRPr lang="ru-RU" sz="1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0B0849E-F107-4370-A7C0-83051B0A6D56}"/>
              </a:ext>
            </a:extLst>
          </p:cNvPr>
          <p:cNvSpPr/>
          <p:nvPr/>
        </p:nvSpPr>
        <p:spPr>
          <a:xfrm>
            <a:off x="892449" y="3712445"/>
            <a:ext cx="16746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Powerful report editor</a:t>
            </a:r>
            <a:endParaRPr lang="ru-RU" sz="12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C297257-0E1D-4BF3-846F-22C1A8F9CF83}"/>
              </a:ext>
            </a:extLst>
          </p:cNvPr>
          <p:cNvSpPr/>
          <p:nvPr/>
        </p:nvSpPr>
        <p:spPr>
          <a:xfrm>
            <a:off x="887549" y="4327074"/>
            <a:ext cx="2353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dirty="0"/>
              <a:t>Managing events and alarms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50598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8E0B4C-B525-4525-ABC6-D0341300B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82" y="1297016"/>
            <a:ext cx="6473965" cy="390754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3B4885-96A8-47F6-80DE-389704BCB64C}"/>
              </a:ext>
            </a:extLst>
          </p:cNvPr>
          <p:cNvSpPr/>
          <p:nvPr/>
        </p:nvSpPr>
        <p:spPr bwMode="auto">
          <a:xfrm>
            <a:off x="892453" y="563270"/>
            <a:ext cx="6286823" cy="482804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Lighting equipment</a:t>
            </a:r>
            <a:endParaRPr kumimoji="0" lang="ru-RU" sz="2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95F867-E08B-4AD5-BA95-277E743DFAE4}"/>
              </a:ext>
            </a:extLst>
          </p:cNvPr>
          <p:cNvSpPr/>
          <p:nvPr/>
        </p:nvSpPr>
        <p:spPr>
          <a:xfrm>
            <a:off x="802468" y="5315404"/>
            <a:ext cx="3849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Solutions for a variety of applications</a:t>
            </a:r>
          </a:p>
          <a:p>
            <a:r>
              <a:rPr lang="en-US" sz="1600" b="1" dirty="0"/>
              <a:t>Optimal price-quality ratio</a:t>
            </a:r>
            <a:endParaRPr lang="ru-RU" sz="16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B77EDA-A188-46BE-81CC-61B13864F332}"/>
              </a:ext>
            </a:extLst>
          </p:cNvPr>
          <p:cNvSpPr/>
          <p:nvPr/>
        </p:nvSpPr>
        <p:spPr>
          <a:xfrm>
            <a:off x="6563745" y="5438515"/>
            <a:ext cx="1800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www.iek.lighting</a:t>
            </a:r>
            <a:endParaRPr lang="ru-RU" sz="1600" b="1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2703989-45F9-4B7E-8204-B32DCABDEB18}"/>
              </a:ext>
            </a:extLst>
          </p:cNvPr>
          <p:cNvCxnSpPr/>
          <p:nvPr/>
        </p:nvCxnSpPr>
        <p:spPr bwMode="auto">
          <a:xfrm>
            <a:off x="6420598" y="5423126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FFD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E14BC90-92BB-43CB-9B46-662E94264EBB}"/>
              </a:ext>
            </a:extLst>
          </p:cNvPr>
          <p:cNvSpPr/>
          <p:nvPr/>
        </p:nvSpPr>
        <p:spPr>
          <a:xfrm>
            <a:off x="6567738" y="2364875"/>
            <a:ext cx="24430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Street and architectural lighting</a:t>
            </a:r>
            <a:endParaRPr lang="ru-RU" sz="12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8C416E3-9EED-4093-9B4E-76D9C34EDC76}"/>
              </a:ext>
            </a:extLst>
          </p:cNvPr>
          <p:cNvSpPr/>
          <p:nvPr/>
        </p:nvSpPr>
        <p:spPr>
          <a:xfrm>
            <a:off x="5899441" y="4396333"/>
            <a:ext cx="21000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Lighting control</a:t>
            </a:r>
            <a:endParaRPr lang="ru-RU" sz="12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2092974-27B3-47F4-89B7-B8D63126AE4A}"/>
              </a:ext>
            </a:extLst>
          </p:cNvPr>
          <p:cNvSpPr/>
          <p:nvPr/>
        </p:nvSpPr>
        <p:spPr>
          <a:xfrm>
            <a:off x="7131431" y="2976004"/>
            <a:ext cx="1504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Commercial and industrial lighting</a:t>
            </a:r>
            <a:endParaRPr lang="ru-RU" sz="12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FF20703-FD2A-49F7-AA16-E958F2F529E5}"/>
              </a:ext>
            </a:extLst>
          </p:cNvPr>
          <p:cNvSpPr/>
          <p:nvPr/>
        </p:nvSpPr>
        <p:spPr>
          <a:xfrm>
            <a:off x="6574178" y="3701640"/>
            <a:ext cx="2002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Utility and household lighting</a:t>
            </a:r>
            <a:endParaRPr lang="ru-RU" sz="12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8C416E3-9EED-4093-9B4E-76D9C34EDC76}"/>
              </a:ext>
            </a:extLst>
          </p:cNvPr>
          <p:cNvSpPr/>
          <p:nvPr/>
        </p:nvSpPr>
        <p:spPr>
          <a:xfrm>
            <a:off x="5896923" y="1707835"/>
            <a:ext cx="21000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/>
              <a:t>Bulbs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55694429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54114</TotalTime>
  <Words>1814</Words>
  <Application>Microsoft Office PowerPoint</Application>
  <PresentationFormat>Экран (4:3)</PresentationFormat>
  <Paragraphs>407</Paragraphs>
  <Slides>29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Оформление по умолчанию</vt:lpstr>
      <vt:lpstr>CorelDRAW</vt:lpstr>
      <vt:lpstr>2021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designer</dc:creator>
  <cp:keywords>IEK GROUP</cp:keywords>
  <cp:lastModifiedBy>Янсон Юлия Эрнстовна</cp:lastModifiedBy>
  <cp:revision>1313</cp:revision>
  <cp:lastPrinted>2018-10-26T10:52:52Z</cp:lastPrinted>
  <dcterms:created xsi:type="dcterms:W3CDTF">2006-05-30T05:19:11Z</dcterms:created>
  <dcterms:modified xsi:type="dcterms:W3CDTF">2021-09-03T14:45:01Z</dcterms:modified>
</cp:coreProperties>
</file>